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81" r:id="rId2"/>
    <p:sldId id="365" r:id="rId3"/>
    <p:sldId id="353" r:id="rId4"/>
    <p:sldId id="374" r:id="rId5"/>
    <p:sldId id="446" r:id="rId6"/>
    <p:sldId id="369" r:id="rId7"/>
    <p:sldId id="372" r:id="rId8"/>
    <p:sldId id="368" r:id="rId9"/>
    <p:sldId id="299" r:id="rId10"/>
    <p:sldId id="6949" r:id="rId11"/>
    <p:sldId id="310" r:id="rId12"/>
    <p:sldId id="377" r:id="rId13"/>
    <p:sldId id="447" r:id="rId14"/>
    <p:sldId id="379" r:id="rId15"/>
    <p:sldId id="695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488" autoAdjust="0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3DCC0-F302-49C0-A30E-C044CC1CD94A}" type="datetimeFigureOut">
              <a:rPr lang="en-US" smtClean="0"/>
              <a:t>8/30/25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B028C-8EBB-46DC-84F7-25834BD78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1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B028C-8EBB-46DC-84F7-25834BD785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B028C-8EBB-46DC-84F7-25834BD785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17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B028C-8EBB-46DC-84F7-25834BD785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6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CA087-D574-50C3-D32A-B86D1B436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0B08D-7683-9848-4B74-D70E2C7E5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C9E4D-47A5-66D7-6BE9-0679A9C4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54A7-96FE-E64A-950B-6A52E437BEC0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323A0-2AA8-421D-56B8-989405CAB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9C7BA-365A-2754-D633-D4BFC582C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F0EC-1732-8A4F-9D17-878D889A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8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2AB66-DB66-A04F-839C-E03D1F5C1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33097-7A45-F7D7-EF09-B7DA7E755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149DB-3A1A-4CE6-0653-5063EFB8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54A7-96FE-E64A-950B-6A52E437BEC0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058F3-7D28-1C39-7DEA-1B0809964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D49A-8CE2-B767-BBCD-593AE780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F0EC-1732-8A4F-9D17-878D889A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2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AD34B4-D98A-7B36-9999-3FD307AFF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A7592A-5B77-18FD-6E04-05D90241A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BB0F0-DA3A-D1C6-3868-D22408EC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54A7-96FE-E64A-950B-6A52E437BEC0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B32FE-516A-141A-579D-729A7335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E0BB3-F15B-6084-8130-E5BAB918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F0EC-1732-8A4F-9D17-878D889A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3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30785" y="165105"/>
            <a:ext cx="11330432" cy="1056000"/>
          </a:xfrm>
        </p:spPr>
        <p:txBody>
          <a:bodyPr>
            <a:noAutofit/>
          </a:bodyPr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99" b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zh-CN" altLang="en-US" dirty="0"/>
              <a:t>标题文本 黑体 加粗 </a:t>
            </a:r>
            <a:r>
              <a:rPr lang="en-US" altLang="zh-CN" dirty="0"/>
              <a:t>38</a:t>
            </a:r>
            <a:r>
              <a:rPr lang="zh-CN" altLang="en-US" dirty="0"/>
              <a:t>号</a:t>
            </a:r>
            <a:br>
              <a:rPr lang="zh-CN" altLang="en-US" dirty="0"/>
            </a:br>
            <a:r>
              <a:rPr lang="en-US" altLang="zh-CN" dirty="0"/>
              <a:t>Headline in Arial bold 38 point</a:t>
            </a:r>
          </a:p>
        </p:txBody>
      </p:sp>
    </p:spTree>
    <p:extLst>
      <p:ext uri="{BB962C8B-B14F-4D97-AF65-F5344CB8AC3E}">
        <p14:creationId xmlns:p14="http://schemas.microsoft.com/office/powerpoint/2010/main" val="240384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194B-6FBD-0B33-A18B-07D8D075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938D6-4DEF-4C25-2430-27447CEAF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73D2D-B754-4BA6-D6AD-31E27669D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54A7-96FE-E64A-950B-6A52E437BEC0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0D81C-8F50-6877-4609-D2FC23A75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B1519-C538-13E6-7452-05229E1C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F0EC-1732-8A4F-9D17-878D889A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3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8541E-FF75-459E-86E7-79068821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E8EFB-EBD9-A5C9-C88B-F5666B6B6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014B4-2C23-458E-BB52-237CF528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54A7-96FE-E64A-950B-6A52E437BEC0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988C9-9295-8416-3CA9-0F6150D86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E67CF-C637-765E-BEEE-C483C750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F0EC-1732-8A4F-9D17-878D889A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5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F3322-C53B-1593-EF28-4E353AAD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D85CC-222B-59F0-4DEC-D91D48A7C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21D63-DFC4-DFDE-571E-AFE797428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AEA90-B842-A7F4-9020-8ACF4D16E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54A7-96FE-E64A-950B-6A52E437BEC0}" type="datetimeFigureOut">
              <a:rPr lang="en-US" smtClean="0"/>
              <a:t>8/30/25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C6A73-36A8-C436-5A9C-EC824F6C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1C8D6-9237-22A6-3AF7-8FFFA642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F0EC-1732-8A4F-9D17-878D889A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E818C-9721-330F-8CA9-16184034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F609B-581B-15D0-32BC-B6808C34E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07FFD-BD9C-E847-E2C9-064AEEC1C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DABE5-AB6E-B6A2-4F01-07767D5D0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F42C8-9CAE-EFF2-DF63-61DE1BF62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691611-4032-4050-663D-B8A93B48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54A7-96FE-E64A-950B-6A52E437BEC0}" type="datetimeFigureOut">
              <a:rPr lang="en-US" smtClean="0"/>
              <a:t>8/30/25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B86544-A4AC-C8FF-3E41-59FDF585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035A28-500E-D7E9-BE99-4E5DD6A1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F0EC-1732-8A4F-9D17-878D889A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8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00C06-46E0-1D92-6831-557F6E4A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27BE9B-C291-5AA5-6E26-7A97AF8A8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54A7-96FE-E64A-950B-6A52E437BEC0}" type="datetimeFigureOut">
              <a:rPr lang="en-US" smtClean="0"/>
              <a:t>8/30/25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F9993-1634-445F-5A58-F5342C4F6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77C93-FE12-CA92-CC12-363A64BA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F0EC-1732-8A4F-9D17-878D889A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5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7291E6-21FB-4212-877B-30F74F57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54A7-96FE-E64A-950B-6A52E437BEC0}" type="datetimeFigureOut">
              <a:rPr lang="en-US" smtClean="0"/>
              <a:t>8/30/25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28991C-92E2-1E03-39A7-F6251CB38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445C9-880D-EA17-1867-9FF99B94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F0EC-1732-8A4F-9D17-878D889A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2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03D95-766A-D4FC-8C9E-83FA383AA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88964-69D1-1DB4-D38F-106E5603B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68303-0B8F-158C-71A4-802B80C6C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B5FE6-6FD0-2C40-E441-36CD887D9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54A7-96FE-E64A-950B-6A52E437BEC0}" type="datetimeFigureOut">
              <a:rPr lang="en-US" smtClean="0"/>
              <a:t>8/30/25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0859E-5DC9-468C-23F4-7725F13CA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F4475-A66F-FA02-F60D-B30C8B68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F0EC-1732-8A4F-9D17-878D889A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8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54857-1CC0-D3C5-3E85-CBE8381C6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F3F5CA-12CA-3897-7BE4-FB677D0A4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D5427A-A22C-F86E-FBBB-D893C9652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98046-ECA7-935B-A0ED-5F042F8BE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54A7-96FE-E64A-950B-6A52E437BEC0}" type="datetimeFigureOut">
              <a:rPr lang="en-US" smtClean="0"/>
              <a:t>8/30/25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8D0AB-565F-17A3-E916-07FBD40A0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95BD3-ADD2-5045-C92A-B90B9CB2A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F0EC-1732-8A4F-9D17-878D889A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8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26E5D7-CD77-5C0E-1B0C-D21E51A2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3C56B-BF2C-AB62-BCBE-3A0093FDB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852CA-F582-E0E8-9A9F-57C3AF206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554A7-96FE-E64A-950B-6A52E437BEC0}" type="datetimeFigureOut">
              <a:rPr lang="en-US" smtClean="0"/>
              <a:t>8/30/25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9F987-20BE-25D4-22F4-8B7420E78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B4BC9-1252-51B9-74F4-F4702288A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F0EC-1732-8A4F-9D17-878D889A9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8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3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CD7E961-0A67-8672-D2DC-90031BBCD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33" y="14255"/>
            <a:ext cx="7813967" cy="682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B5911166-A64C-6944-8EAA-953BB120D31B}"/>
              </a:ext>
            </a:extLst>
          </p:cNvPr>
          <p:cNvSpPr/>
          <p:nvPr/>
        </p:nvSpPr>
        <p:spPr>
          <a:xfrm>
            <a:off x="4378033" y="-5316"/>
            <a:ext cx="5265697" cy="693627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423A0-2A3D-8D5C-B503-3811801FF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436" y="1928888"/>
            <a:ext cx="6144016" cy="1835741"/>
          </a:xfrm>
        </p:spPr>
        <p:txBody>
          <a:bodyPr/>
          <a:lstStyle/>
          <a:p>
            <a:pPr algn="ctr"/>
            <a:r>
              <a:rPr lang="en-US" sz="240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ADLaM Display" panose="02010000000000000000" pitchFamily="2" charset="0"/>
                <a:cs typeface="ADLaM Display" panose="02010000000000000000" pitchFamily="2" charset="0"/>
              </a:rPr>
              <a:t>Iraq Roles in Global Transit and Submarine Cable Networks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936C804-AEC5-4E06-0841-5FF37055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34" y="3276549"/>
            <a:ext cx="3650820" cy="205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B07B90-DFE4-3CC8-9125-200D94DF779B}"/>
              </a:ext>
            </a:extLst>
          </p:cNvPr>
          <p:cNvSpPr txBox="1"/>
          <p:nvPr/>
        </p:nvSpPr>
        <p:spPr>
          <a:xfrm>
            <a:off x="3640150" y="5329874"/>
            <a:ext cx="31740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venir Next LT Pro (Headings)"/>
              </a:rPr>
              <a:t>By: Dr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Avenir Next LT Pro (Headings)"/>
              </a:rPr>
              <a:t>Kassim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venir Next LT Pro (Headings)"/>
              </a:rPr>
              <a:t> Al-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Avenir Next LT Pro (Headings)"/>
              </a:rPr>
              <a:t>Hassani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venir Next LT Pro (Headings)"/>
            </a:endParaRP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venir Next LT Pro (Headings)"/>
              </a:rPr>
              <a:t>30</a:t>
            </a:r>
            <a:r>
              <a:rPr lang="en-US" sz="1600" b="1" baseline="30000" dirty="0">
                <a:solidFill>
                  <a:schemeClr val="accent1">
                    <a:lumMod val="75000"/>
                  </a:schemeClr>
                </a:solidFill>
                <a:latin typeface="Avenir Next LT Pro (Headings)"/>
              </a:rPr>
              <a:t>th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venir Next LT Pro (Headings)"/>
              </a:rPr>
              <a:t> August 2025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0AAB2C-FF97-0978-047B-5344B59BE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665546" y="4692285"/>
            <a:ext cx="2799049" cy="1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85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F4FF573-673E-A4B7-0E36-80E42927008F}"/>
              </a:ext>
            </a:extLst>
          </p:cNvPr>
          <p:cNvSpPr txBox="1"/>
          <p:nvPr/>
        </p:nvSpPr>
        <p:spPr>
          <a:xfrm>
            <a:off x="351049" y="2515562"/>
            <a:ext cx="483556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sng" strike="noStrike" baseline="0" dirty="0">
                <a:solidFill>
                  <a:schemeClr val="accent1">
                    <a:lumMod val="75000"/>
                  </a:schemeClr>
                </a:solidFill>
              </a:rPr>
              <a:t>Transit  Licensed companies </a:t>
            </a:r>
            <a:endParaRPr lang="en-US" b="0" i="0" u="sng" strike="noStrike" baseline="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i="0" u="none" strike="noStrike" baseline="0" dirty="0">
                <a:solidFill>
                  <a:schemeClr val="accent1">
                    <a:lumMod val="75000"/>
                  </a:schemeClr>
                </a:solidFill>
              </a:rPr>
              <a:t>IQ networks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Signed in: Sep 23, 2010</a:t>
            </a:r>
            <a:endParaRPr lang="en-US" i="0" u="none" strike="noStrike" baseline="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i="0" u="none" strike="noStrike" baseline="0" dirty="0">
                <a:solidFill>
                  <a:schemeClr val="accent1">
                    <a:lumMod val="75000"/>
                  </a:schemeClr>
                </a:solidFill>
              </a:rPr>
              <a:t>TC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Signed in: Jul 23, 2013</a:t>
            </a:r>
          </a:p>
          <a:p>
            <a:pPr marL="342900" indent="-342900">
              <a:buFont typeface="+mj-lt"/>
              <a:buAutoNum type="arabicPeriod"/>
            </a:pPr>
            <a:r>
              <a:rPr lang="en-US" i="0" u="none" strike="noStrike" baseline="0" dirty="0">
                <a:solidFill>
                  <a:schemeClr val="accent1">
                    <a:lumMod val="75000"/>
                  </a:schemeClr>
                </a:solidFill>
              </a:rPr>
              <a:t>Symphony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Signed in: Nov 10, 2015</a:t>
            </a:r>
            <a:endParaRPr lang="en-US" i="0" u="none" strike="noStrike" baseline="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i="0" u="none" strike="noStrike" baseline="0" dirty="0">
                <a:solidFill>
                  <a:schemeClr val="accent1">
                    <a:lumMod val="75000"/>
                  </a:schemeClr>
                </a:solidFill>
              </a:rPr>
              <a:t>Earth link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Signed in: Sep 27, 2016</a:t>
            </a:r>
            <a:endParaRPr lang="en-US" i="0" u="none" strike="noStrike" baseline="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Muruj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Alsafa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Signed in: Nov 18, 2020</a:t>
            </a:r>
            <a:endParaRPr lang="en-US" i="0" u="none" strike="noStrike" baseline="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i="0" u="none" strike="noStrike" baseline="0" dirty="0">
                <a:solidFill>
                  <a:schemeClr val="accent1">
                    <a:lumMod val="75000"/>
                  </a:schemeClr>
                </a:solidFill>
              </a:rPr>
              <a:t>Fast Iraq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Signed in: 2021</a:t>
            </a:r>
            <a:endParaRPr lang="en-US" i="0" u="none" strike="noStrike" baseline="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Grand technology/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Dil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Technology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Signed in: Apr 22, 2021</a:t>
            </a: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1" dirty="0"/>
              <a:t>8. Two Consortium established and signed in 2010 and 2011 but all failed?</a:t>
            </a:r>
            <a:endParaRPr lang="en-US" sz="2000" b="1" i="0" u="none" strike="noStrike" baseline="0" dirty="0"/>
          </a:p>
          <a:p>
            <a:pPr marL="342900" indent="-342900">
              <a:buFont typeface="+mj-lt"/>
              <a:buAutoNum type="arabicPeriod"/>
            </a:pPr>
            <a:endParaRPr lang="en-US" sz="2000" i="0" u="none" strike="noStrike" baseline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A092D3-9FE8-9A8A-D32A-EC1EB17F4993}"/>
              </a:ext>
            </a:extLst>
          </p:cNvPr>
          <p:cNvSpPr/>
          <p:nvPr/>
        </p:nvSpPr>
        <p:spPr>
          <a:xfrm>
            <a:off x="1097666" y="336268"/>
            <a:ext cx="110051" cy="505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E2A1B2-EF34-979A-A5AF-F298C841D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45" y="3889690"/>
            <a:ext cx="1925478" cy="77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astiraq">
            <a:extLst>
              <a:ext uri="{FF2B5EF4-FFF2-40B4-BE49-F238E27FC236}">
                <a16:creationId xmlns:a16="http://schemas.microsoft.com/office/drawing/2014/main" id="{2E162EDD-93E8-3F39-0ACB-778EC2C04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433" y="3567201"/>
            <a:ext cx="1804182" cy="77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D76EF1-8880-2A9B-EF91-6B3D73D20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3661" y="4400203"/>
            <a:ext cx="1584930" cy="1196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97C201-9091-97E8-0196-BF1AF1B759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3895" y="1536597"/>
            <a:ext cx="2221220" cy="13066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9575F4-F633-282E-A465-FFE943515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9303" y="2545173"/>
            <a:ext cx="1967369" cy="9953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F11632-7E3E-E1BE-51E0-924AF00A7E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397" y="4712862"/>
            <a:ext cx="2033258" cy="10948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A790B8-F304-BA74-D7FE-AFF9F86E41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0820" y="2094666"/>
            <a:ext cx="2101580" cy="113294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F289E8A-0DA9-8B32-F119-C8DE1E5CCBBD}"/>
              </a:ext>
            </a:extLst>
          </p:cNvPr>
          <p:cNvSpPr/>
          <p:nvPr/>
        </p:nvSpPr>
        <p:spPr>
          <a:xfrm>
            <a:off x="227538" y="2340645"/>
            <a:ext cx="5058694" cy="38847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7AB51A-E22E-2FED-88CD-6E2279226B49}"/>
              </a:ext>
            </a:extLst>
          </p:cNvPr>
          <p:cNvSpPr txBox="1"/>
          <p:nvPr/>
        </p:nvSpPr>
        <p:spPr>
          <a:xfrm>
            <a:off x="723015" y="178454"/>
            <a:ext cx="5660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Transit  Licensed companies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8BA2B-3545-857F-FC39-9224C38AC1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776651" y="632560"/>
            <a:ext cx="3512212" cy="20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6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43134"/>
            <a:ext cx="45740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The </a:t>
            </a:r>
            <a:r>
              <a:rPr lang="en-GB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Transit Network</a:t>
            </a: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 is a major </a:t>
            </a:r>
            <a:r>
              <a:rPr lang="en-GB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</a:rPr>
              <a:t>fiber</a:t>
            </a: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-optic infrastructure initiative led by </a:t>
            </a:r>
            <a:r>
              <a:rPr lang="en-GB" b="1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</a:rPr>
              <a:t>iQ</a:t>
            </a:r>
            <a:r>
              <a:rPr lang="en-GB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 Networks</a:t>
            </a: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, part of </a:t>
            </a:r>
            <a:r>
              <a:rPr lang="en-GB" b="1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</a:rPr>
              <a:t>iQ</a:t>
            </a:r>
            <a:r>
              <a:rPr lang="en-GB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 Group</a:t>
            </a: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, aimed at transforming Iraq into a digital transit hub between Europe and Asia.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arly 2025, </a:t>
            </a:r>
            <a:r>
              <a:rPr lang="en-GB" b="1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</a:rPr>
              <a:t>iQ</a:t>
            </a:r>
            <a:r>
              <a:rPr lang="en-GB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 Networks</a:t>
            </a: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 signed Iraq’s </a:t>
            </a:r>
            <a:r>
              <a:rPr lang="en-GB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first-ever dark </a:t>
            </a:r>
            <a:r>
              <a:rPr lang="en-GB" b="1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</a:rPr>
              <a:t>fiber</a:t>
            </a:r>
            <a:r>
              <a:rPr lang="en-GB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 IRU (Indefeasible Right of Use)</a:t>
            </a: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 agreement with </a:t>
            </a:r>
            <a:r>
              <a:rPr lang="en-GB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Gulf Bridge International (GBI)</a:t>
            </a: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 in Baghdad 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The project facilitates strong </a:t>
            </a:r>
            <a:r>
              <a:rPr lang="en-GB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peering relationships with global OTT platforms</a:t>
            </a: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 (like Amazon, Google, Meta, TikTok), thereby reducing latency, improving user experience, and supporting AI, finance, and cloud-based services.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DCD232-D814-4B89-F6C2-686CF766AD1C}"/>
              </a:ext>
            </a:extLst>
          </p:cNvPr>
          <p:cNvSpPr txBox="1"/>
          <p:nvPr/>
        </p:nvSpPr>
        <p:spPr>
          <a:xfrm>
            <a:off x="223285" y="241686"/>
            <a:ext cx="5660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IQ Network Transit  project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6ED8C3-29D2-C2C2-8A97-36148B8B6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30084" y="632559"/>
            <a:ext cx="3512212" cy="209291"/>
          </a:xfrm>
          <a:prstGeom prst="rect">
            <a:avLst/>
          </a:prstGeom>
        </p:spPr>
      </p:pic>
      <p:pic>
        <p:nvPicPr>
          <p:cNvPr id="1026" name="Picture 2" descr="Silk route map image">
            <a:extLst>
              <a:ext uri="{FF2B5EF4-FFF2-40B4-BE49-F238E27FC236}">
                <a16:creationId xmlns:a16="http://schemas.microsoft.com/office/drawing/2014/main" id="{18C54476-72DC-EBEA-FFB8-CC3D7E2D9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25" y="0"/>
            <a:ext cx="7562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60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 shot of a pipe in the ocean&#10;&#10;Description automatically generated">
            <a:extLst>
              <a:ext uri="{FF2B5EF4-FFF2-40B4-BE49-F238E27FC236}">
                <a16:creationId xmlns:a16="http://schemas.microsoft.com/office/drawing/2014/main" id="{3BB01BF6-F8A8-B6D6-6CEC-F9C8E582D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33770"/>
            <a:ext cx="5608320" cy="67904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EE8A02-9CEB-87A3-666F-8372D00B4FDC}"/>
              </a:ext>
            </a:extLst>
          </p:cNvPr>
          <p:cNvSpPr txBox="1"/>
          <p:nvPr/>
        </p:nvSpPr>
        <p:spPr>
          <a:xfrm>
            <a:off x="153418" y="0"/>
            <a:ext cx="609985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GB" sz="24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ew projects</a:t>
            </a:r>
          </a:p>
          <a:p>
            <a:pPr lvl="1" algn="l"/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l"/>
            <a:r>
              <a:rPr lang="en-GB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Express Route:</a:t>
            </a: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 A new project aimed at enhancing Iraq’s digital connectivity and positioning it as a transit hub for data traffic. 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Ooredoo Group (FIG)- Submarine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GB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2Africa Cable - Submarine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Breeze (World Link) - Submarine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ZOI/</a:t>
            </a:r>
            <a:r>
              <a:rPr lang="en-GB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</a:rPr>
              <a:t>OmanTel</a:t>
            </a: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 (</a:t>
            </a:r>
            <a:r>
              <a:rPr lang="en-GB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</a:rPr>
              <a:t>Terriestal</a:t>
            </a: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)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Etisalat – submarine -Potential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Kalaam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Group (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Zajal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) -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Terristal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Batelco Khaleej –Submarine 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Others Consortium and terrestrial  Routes (Babylon Gate EXA, FLAG)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Avenir Next LT Pro (Headings)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F2A55BB3-CBC1-499E-89D5-4C5F63917C45}"/>
              </a:ext>
            </a:extLst>
          </p:cNvPr>
          <p:cNvSpPr/>
          <p:nvPr/>
        </p:nvSpPr>
        <p:spPr>
          <a:xfrm>
            <a:off x="6583680" y="337333"/>
            <a:ext cx="1709582" cy="693627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 (Headings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1DCF01-5A94-569C-35F9-27867A104056}"/>
              </a:ext>
            </a:extLst>
          </p:cNvPr>
          <p:cNvSpPr txBox="1"/>
          <p:nvPr/>
        </p:nvSpPr>
        <p:spPr>
          <a:xfrm>
            <a:off x="178810" y="4102675"/>
            <a:ext cx="7127872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Regional Digital and Transit Hub:</a:t>
            </a:r>
          </a:p>
          <a:p>
            <a:pPr algn="l"/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the right investments and policies, Iraq can position itself as a regional digital hub, similar to UAE, Oman and Saudi Arabia.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Submarine cables significantly improve Iraq’s internet speed, reliability, and capacity, making it more competitive in the region.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Data Centres (Basra Data Hub), 2 x ITPC new data Centres.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One or More IXP</a:t>
            </a:r>
            <a:endParaRPr lang="en-GB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Avenir Next LT Pro (Headings)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53774F-3CF4-6885-DEBA-C1F3F944B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153418" y="337333"/>
            <a:ext cx="4276225" cy="2548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EA95BB-6C76-0D7D-DBBC-9020B0F3C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53412" y="4440009"/>
            <a:ext cx="4276231" cy="25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84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ision text on road">
            <a:extLst>
              <a:ext uri="{FF2B5EF4-FFF2-40B4-BE49-F238E27FC236}">
                <a16:creationId xmlns:a16="http://schemas.microsoft.com/office/drawing/2014/main" id="{A7D4159D-4B41-0812-1319-1BC28A912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2" r="16599"/>
          <a:stretch/>
        </p:blipFill>
        <p:spPr bwMode="auto"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7A0949-AE5F-E214-E5A7-5EABF78E4CDC}"/>
              </a:ext>
            </a:extLst>
          </p:cNvPr>
          <p:cNvSpPr txBox="1"/>
          <p:nvPr/>
        </p:nvSpPr>
        <p:spPr>
          <a:xfrm>
            <a:off x="145192" y="197708"/>
            <a:ext cx="5447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From Transit Hub to Digital Powerhouse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22841-FB15-FC55-D584-9FA1D0CDFF44}"/>
              </a:ext>
            </a:extLst>
          </p:cNvPr>
          <p:cNvSpPr txBox="1"/>
          <p:nvPr/>
        </p:nvSpPr>
        <p:spPr>
          <a:xfrm>
            <a:off x="293473" y="894994"/>
            <a:ext cx="470382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Strong Connections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More Fibre networks across Iraq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More international cables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Better access for all</a:t>
            </a:r>
          </a:p>
          <a:p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Innovation &amp; Skills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Train youth in digital skills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Support startups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Tech-focused research</a:t>
            </a:r>
          </a:p>
          <a:p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Economic Growth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Help local businesses grow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Attract global investment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Expand e-commerce &amp; e-services</a:t>
            </a:r>
          </a:p>
          <a:p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Regional Partnership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Shared digital projects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Iraq as a trusted hub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Digital cultural &amp; business exchange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86781D-44ED-EBA9-5BF1-3EAF74DFA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45192" y="607692"/>
            <a:ext cx="5256148" cy="31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72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Businessman hand writing conclusion with red marker on transpare">
            <a:extLst>
              <a:ext uri="{FF2B5EF4-FFF2-40B4-BE49-F238E27FC236}">
                <a16:creationId xmlns:a16="http://schemas.microsoft.com/office/drawing/2014/main" id="{F5158C3B-8E97-38FF-4682-8CB46C57E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r="6446" b="-1"/>
          <a:stretch/>
        </p:blipFill>
        <p:spPr bwMode="auto">
          <a:xfrm>
            <a:off x="3242693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321" name="Freeform: Shape 13320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323" name="Freeform: Shape 13322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27" name="Rectangle 133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391EF6-48BA-2A9E-FEF5-A7CDD615E061}"/>
              </a:ext>
            </a:extLst>
          </p:cNvPr>
          <p:cNvSpPr txBox="1"/>
          <p:nvPr/>
        </p:nvSpPr>
        <p:spPr>
          <a:xfrm>
            <a:off x="-499378" y="312644"/>
            <a:ext cx="4241451" cy="6059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i="0" u="none" strike="noStrike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i="0" u="none" strike="noStrike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800100" lvl="1" indent="-28575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Iraq holds significant potential to emerge as a strategic transit and digital hub in the Middle East, leveraging its unique geographical position and improving infrastructure.</a:t>
            </a:r>
          </a:p>
          <a:p>
            <a:pPr marL="800100" lvl="1" indent="-28575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b="0" i="0" u="none" strike="noStrike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800100" lvl="1" indent="-28575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Stakeholders, including government, private sector, and international partners, should collaborate to capitalize on Iraq's strategic location and invest in its infrastructure.</a:t>
            </a:r>
          </a:p>
          <a:p>
            <a:pPr marL="800100" lvl="1" indent="-28575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b="0" i="0" u="none" strike="noStrike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800100" lvl="1" indent="-28575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By addressing challenges and implementing strategic initiatives, Iraq can enhance its role in regional connectivity, driving economic growth and development.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56FB8F-DA95-A4D4-0966-BA638CA43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7" y="57409"/>
            <a:ext cx="1728196" cy="81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545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01023-3367-476B-67E7-8D1286EAD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562E3E9-8407-7EF7-3D71-BCB571AF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33" y="14255"/>
            <a:ext cx="7813967" cy="682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29F55F91-3886-7154-7CE4-F8BAB1407ECA}"/>
              </a:ext>
            </a:extLst>
          </p:cNvPr>
          <p:cNvSpPr/>
          <p:nvPr/>
        </p:nvSpPr>
        <p:spPr>
          <a:xfrm>
            <a:off x="4378033" y="-5316"/>
            <a:ext cx="5265697" cy="693627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EB57E90-3D2D-1FF8-41FD-1E534BB13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763" y="4790420"/>
            <a:ext cx="3650820" cy="205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C1E30A-1E9F-410D-C7C3-A0769F865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696475" y="6350902"/>
            <a:ext cx="2799049" cy="1667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67B232-E1AC-2A9E-5479-73E5195F7605}"/>
              </a:ext>
            </a:extLst>
          </p:cNvPr>
          <p:cNvSpPr txBox="1"/>
          <p:nvPr/>
        </p:nvSpPr>
        <p:spPr>
          <a:xfrm>
            <a:off x="3581400" y="2983837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Avenir Next LT Pro (Headings)"/>
              </a:rPr>
              <a:t>THANK YOU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6282A2-AEA1-544F-DD22-52A9D3F8B8CF}"/>
              </a:ext>
            </a:extLst>
          </p:cNvPr>
          <p:cNvSpPr txBox="1"/>
          <p:nvPr/>
        </p:nvSpPr>
        <p:spPr>
          <a:xfrm>
            <a:off x="4886413" y="3999500"/>
            <a:ext cx="2419174" cy="1000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venir Next LT Pro (Headings)"/>
                <a:ea typeface="+mj-ea"/>
                <a:cs typeface="+mj-cs"/>
              </a:rPr>
              <a:t>Any Questions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Avenir Next LT Pro (Headings)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4624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432B-EEC6-458C-B224-BE79C231F26C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6718" y="143446"/>
            <a:ext cx="5869282" cy="639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400" b="1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Global Submarine Cable Systems</a:t>
            </a:r>
          </a:p>
          <a:p>
            <a:pPr>
              <a:defRPr/>
            </a:pPr>
            <a:endParaRPr lang="en-US" sz="2400" b="1" kern="0" dirty="0"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C92998-1E02-8A8E-439C-C398912D7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54798" y="546735"/>
            <a:ext cx="4250849" cy="2330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66F54F-AF2B-7134-CB0A-CD55425C47A2}"/>
              </a:ext>
            </a:extLst>
          </p:cNvPr>
          <p:cNvSpPr txBox="1"/>
          <p:nvPr/>
        </p:nvSpPr>
        <p:spPr>
          <a:xfrm>
            <a:off x="285197" y="1233729"/>
            <a:ext cx="5653087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In-service systems: 570 submarine cable systems are currently operational worldwide.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Under construction or planned: 81 additional systems are either being built or planned.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Total submarine cable length: Over 1.48 million km of submarine cables are in service.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Coverage of international traffic: These cables carry approximately 99% of global data traffic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These cables carry data for internet, telephone, and private data traffic across continents, enabling instant communication and connectivity worldwide.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Modern submarine cables are capable of carrying terabits of data per second, offering high-speed internet and reducing latency.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venir Next LT Pro (Headings)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3EA103-7D08-7171-23F3-E87933359D39}"/>
              </a:ext>
            </a:extLst>
          </p:cNvPr>
          <p:cNvSpPr txBox="1"/>
          <p:nvPr/>
        </p:nvSpPr>
        <p:spPr>
          <a:xfrm>
            <a:off x="2217912" y="796481"/>
            <a:ext cx="2120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FF0000"/>
                </a:solidFill>
                <a:effectLst/>
              </a:rPr>
              <a:t>(as of early 2025)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9BD5C6-FFC3-6C9F-0294-D816F31C7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763" y="0"/>
            <a:ext cx="6195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19" y="67608"/>
            <a:ext cx="5263337" cy="749100"/>
          </a:xfrm>
        </p:spPr>
        <p:txBody>
          <a:bodyPr>
            <a:noAutofit/>
          </a:bodyPr>
          <a:lstStyle/>
          <a:p>
            <a:pPr algn="ctr"/>
            <a:r>
              <a:rPr lang="en-GB" altLang="zh-CN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EMEA Region is the Key Location between Europe and Asia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9619" y="1574595"/>
            <a:ext cx="54157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Submarine System: </a:t>
            </a:r>
          </a:p>
          <a:p>
            <a:pPr marL="797581" lvl="1" indent="-285750">
              <a:buFont typeface="Wingdings" panose="05000000000000000000" pitchFamily="2" charset="2"/>
              <a:buChar char="§"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Current System: Over 200</a:t>
            </a:r>
          </a:p>
          <a:p>
            <a:pPr marL="797581" lvl="1" indent="-285750">
              <a:buFont typeface="Wingdings" panose="05000000000000000000" pitchFamily="2" charset="2"/>
              <a:buChar char="§"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Current Capacity: </a:t>
            </a: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exceeds </a:t>
            </a:r>
            <a:r>
              <a:rPr lang="en-GB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400 </a:t>
            </a:r>
            <a:r>
              <a:rPr lang="en-GB" b="1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</a:rPr>
              <a:t>Tbps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pPr marL="797581" lvl="1" indent="-285750">
              <a:buFont typeface="Wingdings" panose="05000000000000000000" pitchFamily="2" charset="2"/>
              <a:buChar char="§"/>
            </a:pP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15–20 systems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Planned Additional Capacity: </a:t>
            </a:r>
            <a:r>
              <a:rPr lang="en-GB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400–500 </a:t>
            </a:r>
            <a:r>
              <a:rPr lang="en-GB" b="1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</a:rPr>
              <a:t>Tbps</a:t>
            </a:r>
            <a:r>
              <a:rPr lang="en-GB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+</a:t>
            </a:r>
          </a:p>
          <a:p>
            <a:pPr marL="797495" lvl="1" indent="-285664">
              <a:buFont typeface="Arial" panose="020B0604020202020204" pitchFamily="34" charset="0"/>
              <a:buChar char="•"/>
            </a:pP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Huge Potential for Future Capacity: </a:t>
            </a: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           Up to end of Y2025, Cross EMEA Region</a:t>
            </a:r>
          </a:p>
          <a:p>
            <a:endParaRPr lang="en-US" altLang="zh-CN" b="1" dirty="0">
              <a:solidFill>
                <a:schemeClr val="accent1">
                  <a:lumMod val="75000"/>
                </a:schemeClr>
              </a:solidFill>
            </a:endParaRPr>
          </a:p>
          <a:p>
            <a:pPr marL="797581" lvl="1" indent="-285750">
              <a:buFont typeface="Wingdings" panose="05000000000000000000" pitchFamily="2" charset="2"/>
              <a:buChar char="§"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Europe ~ Middle East </a:t>
            </a:r>
            <a:r>
              <a:rPr lang="en-GB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80-90 </a:t>
            </a:r>
            <a:r>
              <a:rPr lang="en-GB" b="1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</a:rPr>
              <a:t>Tbps</a:t>
            </a: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.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pPr marL="797581" lvl="1" indent="-285750">
              <a:buFont typeface="Wingdings" panose="05000000000000000000" pitchFamily="2" charset="2"/>
              <a:buChar char="§"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Africa ~ Middle East </a:t>
            </a:r>
            <a:r>
              <a:rPr lang="en-GB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10–12 </a:t>
            </a:r>
            <a:r>
              <a:rPr lang="en-GB" b="1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</a:rPr>
              <a:t>Tbps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pPr marL="797581" lvl="1" indent="-285750">
              <a:buFont typeface="Wingdings" panose="05000000000000000000" pitchFamily="2" charset="2"/>
              <a:buChar char="§"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Asia ~ Europe (</a:t>
            </a:r>
            <a:r>
              <a:rPr lang="en-GB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100–120 </a:t>
            </a:r>
            <a:r>
              <a:rPr lang="en-GB" b="1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</a:rPr>
              <a:t>Tbps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797581" lvl="1" indent="-285750">
              <a:buFont typeface="Wingdings" panose="05000000000000000000" pitchFamily="2" charset="2"/>
              <a:buChar char="§"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Asia ~ Middle East (</a:t>
            </a:r>
            <a:r>
              <a:rPr lang="en-GB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20–25 </a:t>
            </a:r>
            <a:r>
              <a:rPr lang="en-GB" b="1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</a:rPr>
              <a:t>Tbps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</a:rPr>
              <a:t>2027 after lit of 4 submarine cables and if we Consider 10%-20. Total Africa/ME/Asia traffic go through Iraq to Europe. </a:t>
            </a:r>
            <a:r>
              <a:rPr lang="en-GB" sz="2000" b="1" i="0" u="sng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30–35 </a:t>
            </a:r>
            <a:r>
              <a:rPr lang="en-GB" sz="2000" b="1" i="0" u="sng" strike="noStrike" dirty="0" err="1">
                <a:solidFill>
                  <a:schemeClr val="accent1">
                    <a:lumMod val="75000"/>
                  </a:schemeClr>
                </a:solidFill>
                <a:effectLst/>
              </a:rPr>
              <a:t>Tbps</a:t>
            </a:r>
            <a:r>
              <a:rPr lang="en-GB" sz="2000" u="sng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sz="2000" b="0" i="0" u="sng" strike="noStrike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lvl="1"/>
            <a:endParaRPr lang="en-US" altLang="zh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C66611-60F2-934F-8E16-646512959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06056" y="802224"/>
            <a:ext cx="4167964" cy="2483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77735F-D97F-F857-E951-AE4238738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956" y="0"/>
            <a:ext cx="6829425" cy="6772940"/>
          </a:xfrm>
          <a:prstGeom prst="rect">
            <a:avLst/>
          </a:prstGeom>
        </p:spPr>
      </p:pic>
      <p:sp>
        <p:nvSpPr>
          <p:cNvPr id="18" name="文本框 22">
            <a:extLst>
              <a:ext uri="{FF2B5EF4-FFF2-40B4-BE49-F238E27FC236}">
                <a16:creationId xmlns:a16="http://schemas.microsoft.com/office/drawing/2014/main" id="{15A10CE7-1D05-E7B9-E141-32A4CFCAD631}"/>
              </a:ext>
            </a:extLst>
          </p:cNvPr>
          <p:cNvSpPr txBox="1"/>
          <p:nvPr/>
        </p:nvSpPr>
        <p:spPr>
          <a:xfrm>
            <a:off x="335891" y="1127927"/>
            <a:ext cx="4351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Traffic Carried by Submarine System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190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B32368-8BE8-470B-A824-DC4F947F5D35}"/>
              </a:ext>
            </a:extLst>
          </p:cNvPr>
          <p:cNvSpPr txBox="1"/>
          <p:nvPr/>
        </p:nvSpPr>
        <p:spPr>
          <a:xfrm>
            <a:off x="1263324" y="297450"/>
            <a:ext cx="6099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Strategic Location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F5495-15FE-AE27-7AE4-5351D5067D0B}"/>
              </a:ext>
            </a:extLst>
          </p:cNvPr>
          <p:cNvSpPr txBox="1"/>
          <p:nvPr/>
        </p:nvSpPr>
        <p:spPr>
          <a:xfrm>
            <a:off x="60959" y="989132"/>
            <a:ext cx="570188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Internet traffic: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The Middle East is a crucial transit region for global internet traffic, linking Europe, Asia, and Africa.</a:t>
            </a:r>
          </a:p>
          <a:p>
            <a:r>
              <a:rPr lang="en-GB" i="1" u="sng" dirty="0">
                <a:solidFill>
                  <a:schemeClr val="accent1">
                    <a:lumMod val="75000"/>
                  </a:schemeClr>
                </a:solidFill>
              </a:rPr>
              <a:t>Iraq's geographic location is strategically important for submarine cable routes connecting these regions.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Attracting Investment: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Enhanced connectivity  draws attracts global tech companies, data centres, and IT services, driving economic growth and fostering digital innovation.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Supporting National and Regional Development: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Enhanced internet infrastructure boosts e-government, e-commerce, and digital education initiatives, contributing to Iraq's socio-economic development.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  <a:latin typeface="Avenir Next LT Pro (Headings)"/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  <a:latin typeface="Avenir Next LT Pro (Headings)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Avenir Next LT Pro (Headings)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C48ED6-3EE6-59A7-6951-0EF90BB9B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359018" y="690312"/>
            <a:ext cx="2309216" cy="1376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73B4E6-0381-F245-5A6B-D2D0EFF7A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887" y="0"/>
            <a:ext cx="6279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1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080CF-8B00-A268-1BC9-AF0FA5569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7890" y="0"/>
            <a:ext cx="5146055" cy="588657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M.E. Submarine cable Systems</a:t>
            </a:r>
          </a:p>
        </p:txBody>
      </p:sp>
      <p:pic>
        <p:nvPicPr>
          <p:cNvPr id="2050" name="Picture 2" descr="submarine-cable-map-2025...">
            <a:extLst>
              <a:ext uri="{FF2B5EF4-FFF2-40B4-BE49-F238E27FC236}">
                <a16:creationId xmlns:a16="http://schemas.microsoft.com/office/drawing/2014/main" id="{204AC1FA-8D76-C3B1-0E7A-A66A1531F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76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230E2F-4E60-D467-9BFF-C7F25F1DE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40391" y="420639"/>
            <a:ext cx="3975034" cy="236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0F4077-0121-B19E-9A85-AA2497255B1D}"/>
              </a:ext>
            </a:extLst>
          </p:cNvPr>
          <p:cNvSpPr txBox="1"/>
          <p:nvPr/>
        </p:nvSpPr>
        <p:spPr>
          <a:xfrm>
            <a:off x="118997" y="657509"/>
            <a:ext cx="4296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Middle East serves as a vital transit hub for global internet traffic, with dense submarine cable landings linking Europe, Asia and Africa .</a:t>
            </a:r>
          </a:p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Iraq’s geographic location places it at the heart of the Middle East, making it a natural transit point for submarine cables connecting Europe, Asia, and Africa. Its land-based routes offer a strategic alternative to traditional marine paths, enabling faster, more secure, and diversified global data traffic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C5FDB-009C-6AC6-B6C1-679DD3EC535E}"/>
              </a:ext>
            </a:extLst>
          </p:cNvPr>
          <p:cNvSpPr txBox="1"/>
          <p:nvPr/>
        </p:nvSpPr>
        <p:spPr>
          <a:xfrm>
            <a:off x="118997" y="3995678"/>
            <a:ext cx="44300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Egypt is a bottleneck for the world’s internet. If something goes wrong there, half the world’s traffic slows down.</a:t>
            </a:r>
            <a:br>
              <a:rPr lang="en-GB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en-GB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Iraq sits right in the middle of Asia, Europe, and the GCC and is opening its borders, building infrastructure, and inviting investment.</a:t>
            </a:r>
            <a:br>
              <a:rPr lang="en-GB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en-GB" i="0" u="none" strike="noStrike" dirty="0">
                <a:solidFill>
                  <a:srgbClr val="FF0000"/>
                </a:solidFill>
                <a:effectLst/>
              </a:rPr>
              <a:t>The GCC sees Iraq as the “new bridge” to Europe—faster, safer, and better for future growth.</a:t>
            </a:r>
          </a:p>
        </p:txBody>
      </p:sp>
    </p:spTree>
    <p:extLst>
      <p:ext uri="{BB962C8B-B14F-4D97-AF65-F5344CB8AC3E}">
        <p14:creationId xmlns:p14="http://schemas.microsoft.com/office/powerpoint/2010/main" val="78630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87184" y="0"/>
            <a:ext cx="527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Egypt fiber optic cable crossing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DD1799-6950-6E3A-B151-85D25064114F}"/>
              </a:ext>
            </a:extLst>
          </p:cNvPr>
          <p:cNvSpPr txBox="1"/>
          <p:nvPr/>
        </p:nvSpPr>
        <p:spPr>
          <a:xfrm>
            <a:off x="-35567" y="579730"/>
            <a:ext cx="45650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Egypt is like a </a:t>
            </a:r>
            <a:r>
              <a:rPr lang="en-GB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single busy bridge</a:t>
            </a: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 for the world’s internet traffic. If anything happens on that bridge—an accident, congestion, or damage—the whole region’s internet slows down or stops.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B9DE96B-80C3-1BA3-70E9-275020EC3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69954" y="461665"/>
            <a:ext cx="3962607" cy="2361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93158E-EDD2-B4FF-8C63-AEED5B0A4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470" y="-80077"/>
            <a:ext cx="7662530" cy="693807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3FE3BA-8F52-26CC-774A-A3D2AD6A9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515656"/>
              </p:ext>
            </p:extLst>
          </p:nvPr>
        </p:nvGraphicFramePr>
        <p:xfrm>
          <a:off x="0" y="1509937"/>
          <a:ext cx="4529470" cy="5433530"/>
        </p:xfrm>
        <a:graphic>
          <a:graphicData uri="http://schemas.openxmlformats.org/drawingml/2006/table">
            <a:tbl>
              <a:tblPr/>
              <a:tblGrid>
                <a:gridCol w="1797485">
                  <a:extLst>
                    <a:ext uri="{9D8B030D-6E8A-4147-A177-3AD203B41FA5}">
                      <a16:colId xmlns:a16="http://schemas.microsoft.com/office/drawing/2014/main" val="2360921244"/>
                    </a:ext>
                  </a:extLst>
                </a:gridCol>
                <a:gridCol w="2731985">
                  <a:extLst>
                    <a:ext uri="{9D8B030D-6E8A-4147-A177-3AD203B41FA5}">
                      <a16:colId xmlns:a16="http://schemas.microsoft.com/office/drawing/2014/main" val="764206482"/>
                    </a:ext>
                  </a:extLst>
                </a:gridCol>
              </a:tblGrid>
              <a:tr h="298191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575116"/>
                  </a:ext>
                </a:extLst>
              </a:tr>
              <a:tr h="131442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Global Submarine Chokepoint</a:t>
                      </a: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Heavy reliance on a few cables landing in Alexandria, which are vulnerable to damage or disruption.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251752"/>
                  </a:ext>
                </a:extLst>
              </a:tr>
              <a:tr h="119276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Monopolized Infrastructure</a:t>
                      </a: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Telecom Egypt’s control over infrastructure restricts competition and slashes upgrade pace.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320920"/>
                  </a:ext>
                </a:extLst>
              </a:tr>
              <a:tr h="119276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Aging, Centralized Assets</a:t>
                      </a: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Key hubs like the </a:t>
                      </a:r>
                      <a:r>
                        <a:rPr lang="en-GB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Ramses </a:t>
                      </a:r>
                      <a:r>
                        <a:rPr lang="en-GB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building are outdated and represent single points of failure.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364614"/>
                  </a:ext>
                </a:extLst>
              </a:tr>
              <a:tr h="119276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Poor Service Experience</a:t>
                      </a: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Speeds don’t meet expectations; deployment is uneven; congestion is common.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47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05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41458" y="6356350"/>
            <a:ext cx="2736342" cy="365125"/>
          </a:xfrm>
        </p:spPr>
        <p:txBody>
          <a:bodyPr/>
          <a:lstStyle/>
          <a:p>
            <a:fld id="{E9C1432B-EEC6-458C-B224-BE79C231F26C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4E34E35-1D03-FF79-F72D-F6C7DF47B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36488" y="61946"/>
            <a:ext cx="6781800" cy="6089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400" b="1" kern="0" dirty="0">
                <a:solidFill>
                  <a:schemeClr val="accent1">
                    <a:lumMod val="75000"/>
                  </a:schemeClr>
                </a:solidFill>
                <a:latin typeface="Avenir Next LT Pro (Headings)"/>
                <a:ea typeface="+mj-ea"/>
                <a:cs typeface="+mj-cs"/>
              </a:rPr>
              <a:t>Terrestrial Transit 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3C87A5E-50BC-3C3E-6D44-134D9760A6F5}"/>
              </a:ext>
            </a:extLst>
          </p:cNvPr>
          <p:cNvSpPr/>
          <p:nvPr/>
        </p:nvSpPr>
        <p:spPr>
          <a:xfrm>
            <a:off x="2979649" y="-135241"/>
            <a:ext cx="1843938" cy="699324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 (Headings)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D43620-425E-E2B9-A24A-89634AF33050}"/>
              </a:ext>
            </a:extLst>
          </p:cNvPr>
          <p:cNvSpPr txBox="1"/>
          <p:nvPr/>
        </p:nvSpPr>
        <p:spPr>
          <a:xfrm>
            <a:off x="15150" y="591880"/>
            <a:ext cx="3627292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Terrestrial Transit into Iraq from Neighbouring Countries</a:t>
            </a:r>
          </a:p>
          <a:p>
            <a:pPr algn="l"/>
            <a:r>
              <a:rPr lang="en-GB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1. Turkey → Iraq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Ibrahim Khalil Border Crossing</a:t>
            </a: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: This is a major gateway between Turkey and northern Iraq (KRG).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Development Road Initiative</a:t>
            </a: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: A large-scale multimodal corridor (railways, highways) planned to link </a:t>
            </a:r>
            <a:r>
              <a:rPr lang="en-GB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</a:rPr>
              <a:t>Faw</a:t>
            </a: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 (in Basra) with Turkey. It’s expected to span 1,200 km, cost around $17 billion, and includes the Grand </a:t>
            </a:r>
            <a:r>
              <a:rPr lang="en-GB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</a:rPr>
              <a:t>Faw</a:t>
            </a:r>
            <a:r>
              <a:rPr lang="en-GB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 Port.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GB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2. Iran → Iraq</a:t>
            </a:r>
          </a:p>
          <a:p>
            <a:pPr algn="l"/>
            <a:r>
              <a:rPr lang="en-GB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3. Jordan → Iraq Karameh/</a:t>
            </a:r>
            <a:r>
              <a:rPr lang="en-GB" b="1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</a:rPr>
              <a:t>Turail</a:t>
            </a:r>
            <a:r>
              <a:rPr lang="en-GB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</a:p>
          <a:p>
            <a:pPr algn="l"/>
            <a:r>
              <a:rPr lang="en-GB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4. Kuwait → Iraq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GB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5. Saudi Arabia → Iraq Arar Border.</a:t>
            </a: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6. Syria → Iraq</a:t>
            </a: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Al-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Qa'im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/ Abu Kamal Crossing: Recently reopened (June 14, 2025)</a:t>
            </a:r>
          </a:p>
          <a:p>
            <a:pPr algn="l"/>
            <a:endParaRPr lang="en-GB" i="0" u="none" strike="noStrike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414354-5462-0B68-E652-1717A1479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18552" y="435953"/>
            <a:ext cx="2639372" cy="15727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6732491-E0E7-E6D6-C586-B8503EEDC734}"/>
              </a:ext>
            </a:extLst>
          </p:cNvPr>
          <p:cNvGrpSpPr/>
          <p:nvPr/>
        </p:nvGrpSpPr>
        <p:grpSpPr>
          <a:xfrm>
            <a:off x="3695390" y="435953"/>
            <a:ext cx="8278058" cy="5624622"/>
            <a:chOff x="207884" y="2178958"/>
            <a:chExt cx="6535775" cy="4041832"/>
          </a:xfrm>
        </p:grpSpPr>
        <p:sp>
          <p:nvSpPr>
            <p:cNvPr id="12" name="Line Callout 2 (Accent Bar) 21">
              <a:extLst>
                <a:ext uri="{FF2B5EF4-FFF2-40B4-BE49-F238E27FC236}">
                  <a16:creationId xmlns:a16="http://schemas.microsoft.com/office/drawing/2014/main" id="{7911C18C-B634-58FA-F979-98817045A807}"/>
                </a:ext>
              </a:extLst>
            </p:cNvPr>
            <p:cNvSpPr/>
            <p:nvPr/>
          </p:nvSpPr>
          <p:spPr>
            <a:xfrm flipH="1">
              <a:off x="244575" y="2178958"/>
              <a:ext cx="1964106" cy="436868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12637"/>
                <a:gd name="adj6" fmla="val -2777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sz="1000" b="1" dirty="0">
                  <a:solidFill>
                    <a:schemeClr val="tx1"/>
                  </a:solidFill>
                </a:rPr>
                <a:t>Ibrahim Al-Khalel (Turkey)</a:t>
              </a:r>
              <a:br>
                <a:rPr lang="en-US" sz="1000" b="1" dirty="0">
                  <a:solidFill>
                    <a:schemeClr val="tx1"/>
                  </a:solidFill>
                </a:rPr>
              </a:b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Line Callout 2 (Accent Bar) 23">
              <a:extLst>
                <a:ext uri="{FF2B5EF4-FFF2-40B4-BE49-F238E27FC236}">
                  <a16:creationId xmlns:a16="http://schemas.microsoft.com/office/drawing/2014/main" id="{D23F9DC8-47C0-D0E4-F811-51B44A925DD1}"/>
                </a:ext>
              </a:extLst>
            </p:cNvPr>
            <p:cNvSpPr/>
            <p:nvPr/>
          </p:nvSpPr>
          <p:spPr>
            <a:xfrm>
              <a:off x="4729298" y="3760297"/>
              <a:ext cx="1796386" cy="402101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4113"/>
                <a:gd name="adj6" fmla="val -46436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00" b="1" dirty="0">
                  <a:solidFill>
                    <a:schemeClr val="tx1"/>
                  </a:solidFill>
                </a:rPr>
                <a:t>Montheria (Iran)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5" name="Line Callout 2 (Accent Bar) 25">
              <a:extLst>
                <a:ext uri="{FF2B5EF4-FFF2-40B4-BE49-F238E27FC236}">
                  <a16:creationId xmlns:a16="http://schemas.microsoft.com/office/drawing/2014/main" id="{EF828C96-0CF0-6126-6418-27E47BF01E50}"/>
                </a:ext>
              </a:extLst>
            </p:cNvPr>
            <p:cNvSpPr/>
            <p:nvPr/>
          </p:nvSpPr>
          <p:spPr>
            <a:xfrm>
              <a:off x="5107697" y="4242538"/>
              <a:ext cx="1513554" cy="490199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868"/>
                <a:gd name="adj6" fmla="val -65259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00" b="1" dirty="0">
                  <a:solidFill>
                    <a:schemeClr val="tx1"/>
                  </a:solidFill>
                </a:rPr>
                <a:t>Badra (Iran)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6" name="Line Callout 2 (Accent Bar) 27">
              <a:extLst>
                <a:ext uri="{FF2B5EF4-FFF2-40B4-BE49-F238E27FC236}">
                  <a16:creationId xmlns:a16="http://schemas.microsoft.com/office/drawing/2014/main" id="{79604D1D-4DFA-8744-438A-E361825A7AC1}"/>
                </a:ext>
              </a:extLst>
            </p:cNvPr>
            <p:cNvSpPr/>
            <p:nvPr/>
          </p:nvSpPr>
          <p:spPr>
            <a:xfrm>
              <a:off x="5365585" y="5302446"/>
              <a:ext cx="1378074" cy="440168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65469"/>
                <a:gd name="adj6" fmla="val -5089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00" b="1" dirty="0">
                  <a:solidFill>
                    <a:schemeClr val="tx1"/>
                  </a:solidFill>
                </a:rPr>
                <a:t>Shalamcha (Iran)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endParaRPr lang="en-US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D0AFB77-3F06-F4D8-79E9-139F5EBCF35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61740" y="2537837"/>
              <a:ext cx="3328987" cy="3275012"/>
              <a:chOff x="4117871" y="1919926"/>
              <a:chExt cx="3328987" cy="3275012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C2E12226-9D2F-8459-0F35-98EE2CE064F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117871" y="1919926"/>
                <a:ext cx="3328987" cy="3275012"/>
                <a:chOff x="1558926" y="2525713"/>
                <a:chExt cx="3328987" cy="3275012"/>
              </a:xfrm>
              <a:solidFill>
                <a:schemeClr val="accent4"/>
              </a:solidFill>
            </p:grpSpPr>
            <p:sp>
              <p:nvSpPr>
                <p:cNvPr id="45" name="Freeform 40">
                  <a:extLst>
                    <a:ext uri="{FF2B5EF4-FFF2-40B4-BE49-F238E27FC236}">
                      <a16:creationId xmlns:a16="http://schemas.microsoft.com/office/drawing/2014/main" id="{B86D5FD6-DE34-306A-0297-FB5951DEC03C}"/>
                    </a:ext>
                  </a:extLst>
                </p:cNvPr>
                <p:cNvSpPr/>
                <p:nvPr/>
              </p:nvSpPr>
              <p:spPr>
                <a:xfrm>
                  <a:off x="1558926" y="3421591"/>
                  <a:ext cx="1861608" cy="1807633"/>
                </a:xfrm>
                <a:custGeom>
                  <a:avLst/>
                  <a:gdLst>
                    <a:gd name="connsiteX0" fmla="*/ 146050 w 1812925"/>
                    <a:gd name="connsiteY0" fmla="*/ 933450 h 1568450"/>
                    <a:gd name="connsiteX1" fmla="*/ 568325 w 1812925"/>
                    <a:gd name="connsiteY1" fmla="*/ 1003300 h 1568450"/>
                    <a:gd name="connsiteX2" fmla="*/ 920750 w 1812925"/>
                    <a:gd name="connsiteY2" fmla="*/ 1241425 h 1568450"/>
                    <a:gd name="connsiteX3" fmla="*/ 1127125 w 1812925"/>
                    <a:gd name="connsiteY3" fmla="*/ 1314450 h 1568450"/>
                    <a:gd name="connsiteX4" fmla="*/ 1422400 w 1812925"/>
                    <a:gd name="connsiteY4" fmla="*/ 1568450 h 1568450"/>
                    <a:gd name="connsiteX5" fmla="*/ 1428750 w 1812925"/>
                    <a:gd name="connsiteY5" fmla="*/ 1368425 h 1568450"/>
                    <a:gd name="connsiteX6" fmla="*/ 1476375 w 1812925"/>
                    <a:gd name="connsiteY6" fmla="*/ 1308100 h 1568450"/>
                    <a:gd name="connsiteX7" fmla="*/ 1489075 w 1812925"/>
                    <a:gd name="connsiteY7" fmla="*/ 1241425 h 1568450"/>
                    <a:gd name="connsiteX8" fmla="*/ 1524000 w 1812925"/>
                    <a:gd name="connsiteY8" fmla="*/ 1193800 h 1568450"/>
                    <a:gd name="connsiteX9" fmla="*/ 1511300 w 1812925"/>
                    <a:gd name="connsiteY9" fmla="*/ 1133475 h 1568450"/>
                    <a:gd name="connsiteX10" fmla="*/ 1609725 w 1812925"/>
                    <a:gd name="connsiteY10" fmla="*/ 1041400 h 1568450"/>
                    <a:gd name="connsiteX11" fmla="*/ 1717675 w 1812925"/>
                    <a:gd name="connsiteY11" fmla="*/ 968375 h 1568450"/>
                    <a:gd name="connsiteX12" fmla="*/ 1549400 w 1812925"/>
                    <a:gd name="connsiteY12" fmla="*/ 758825 h 1568450"/>
                    <a:gd name="connsiteX13" fmla="*/ 1803400 w 1812925"/>
                    <a:gd name="connsiteY13" fmla="*/ 682625 h 1568450"/>
                    <a:gd name="connsiteX14" fmla="*/ 1812925 w 1812925"/>
                    <a:gd name="connsiteY14" fmla="*/ 561975 h 1568450"/>
                    <a:gd name="connsiteX15" fmla="*/ 1689100 w 1812925"/>
                    <a:gd name="connsiteY15" fmla="*/ 469900 h 1568450"/>
                    <a:gd name="connsiteX16" fmla="*/ 1511300 w 1812925"/>
                    <a:gd name="connsiteY16" fmla="*/ 412750 h 1568450"/>
                    <a:gd name="connsiteX17" fmla="*/ 1409700 w 1812925"/>
                    <a:gd name="connsiteY17" fmla="*/ 393700 h 1568450"/>
                    <a:gd name="connsiteX18" fmla="*/ 1346200 w 1812925"/>
                    <a:gd name="connsiteY18" fmla="*/ 317500 h 1568450"/>
                    <a:gd name="connsiteX19" fmla="*/ 1346200 w 1812925"/>
                    <a:gd name="connsiteY19" fmla="*/ 257175 h 1568450"/>
                    <a:gd name="connsiteX20" fmla="*/ 1317625 w 1812925"/>
                    <a:gd name="connsiteY20" fmla="*/ 234950 h 1568450"/>
                    <a:gd name="connsiteX21" fmla="*/ 1279525 w 1812925"/>
                    <a:gd name="connsiteY21" fmla="*/ 254000 h 1568450"/>
                    <a:gd name="connsiteX22" fmla="*/ 1247775 w 1812925"/>
                    <a:gd name="connsiteY22" fmla="*/ 174625 h 1568450"/>
                    <a:gd name="connsiteX23" fmla="*/ 1225550 w 1812925"/>
                    <a:gd name="connsiteY23" fmla="*/ 82550 h 1568450"/>
                    <a:gd name="connsiteX24" fmla="*/ 1193800 w 1812925"/>
                    <a:gd name="connsiteY24" fmla="*/ 60325 h 1568450"/>
                    <a:gd name="connsiteX25" fmla="*/ 1133475 w 1812925"/>
                    <a:gd name="connsiteY25" fmla="*/ 73025 h 1568450"/>
                    <a:gd name="connsiteX26" fmla="*/ 1082675 w 1812925"/>
                    <a:gd name="connsiteY26" fmla="*/ 0 h 1568450"/>
                    <a:gd name="connsiteX27" fmla="*/ 920750 w 1812925"/>
                    <a:gd name="connsiteY27" fmla="*/ 15875 h 1568450"/>
                    <a:gd name="connsiteX28" fmla="*/ 850900 w 1812925"/>
                    <a:gd name="connsiteY28" fmla="*/ 31750 h 1568450"/>
                    <a:gd name="connsiteX29" fmla="*/ 765175 w 1812925"/>
                    <a:gd name="connsiteY29" fmla="*/ 31750 h 1568450"/>
                    <a:gd name="connsiteX30" fmla="*/ 654050 w 1812925"/>
                    <a:gd name="connsiteY30" fmla="*/ 57150 h 1568450"/>
                    <a:gd name="connsiteX31" fmla="*/ 0 w 1812925"/>
                    <a:gd name="connsiteY31" fmla="*/ 441325 h 1568450"/>
                    <a:gd name="connsiteX32" fmla="*/ 98425 w 1812925"/>
                    <a:gd name="connsiteY32" fmla="*/ 777875 h 1568450"/>
                    <a:gd name="connsiteX33" fmla="*/ 63500 w 1812925"/>
                    <a:gd name="connsiteY33" fmla="*/ 784225 h 1568450"/>
                    <a:gd name="connsiteX34" fmla="*/ 79375 w 1812925"/>
                    <a:gd name="connsiteY34" fmla="*/ 854075 h 1568450"/>
                    <a:gd name="connsiteX35" fmla="*/ 168275 w 1812925"/>
                    <a:gd name="connsiteY35" fmla="*/ 844550 h 1568450"/>
                    <a:gd name="connsiteX36" fmla="*/ 180975 w 1812925"/>
                    <a:gd name="connsiteY36" fmla="*/ 885825 h 1568450"/>
                    <a:gd name="connsiteX37" fmla="*/ 146050 w 1812925"/>
                    <a:gd name="connsiteY37" fmla="*/ 933450 h 1568450"/>
                    <a:gd name="connsiteX0" fmla="*/ 146050 w 1812925"/>
                    <a:gd name="connsiteY0" fmla="*/ 1013883 h 1648883"/>
                    <a:gd name="connsiteX1" fmla="*/ 568325 w 1812925"/>
                    <a:gd name="connsiteY1" fmla="*/ 1083733 h 1648883"/>
                    <a:gd name="connsiteX2" fmla="*/ 920750 w 1812925"/>
                    <a:gd name="connsiteY2" fmla="*/ 1321858 h 1648883"/>
                    <a:gd name="connsiteX3" fmla="*/ 1127125 w 1812925"/>
                    <a:gd name="connsiteY3" fmla="*/ 1394883 h 1648883"/>
                    <a:gd name="connsiteX4" fmla="*/ 1422400 w 1812925"/>
                    <a:gd name="connsiteY4" fmla="*/ 1648883 h 1648883"/>
                    <a:gd name="connsiteX5" fmla="*/ 1428750 w 1812925"/>
                    <a:gd name="connsiteY5" fmla="*/ 1448858 h 1648883"/>
                    <a:gd name="connsiteX6" fmla="*/ 1476375 w 1812925"/>
                    <a:gd name="connsiteY6" fmla="*/ 1388533 h 1648883"/>
                    <a:gd name="connsiteX7" fmla="*/ 1489075 w 1812925"/>
                    <a:gd name="connsiteY7" fmla="*/ 1321858 h 1648883"/>
                    <a:gd name="connsiteX8" fmla="*/ 1524000 w 1812925"/>
                    <a:gd name="connsiteY8" fmla="*/ 1274233 h 1648883"/>
                    <a:gd name="connsiteX9" fmla="*/ 1511300 w 1812925"/>
                    <a:gd name="connsiteY9" fmla="*/ 1213908 h 1648883"/>
                    <a:gd name="connsiteX10" fmla="*/ 1609725 w 1812925"/>
                    <a:gd name="connsiteY10" fmla="*/ 1121833 h 1648883"/>
                    <a:gd name="connsiteX11" fmla="*/ 1717675 w 1812925"/>
                    <a:gd name="connsiteY11" fmla="*/ 1048808 h 1648883"/>
                    <a:gd name="connsiteX12" fmla="*/ 1549400 w 1812925"/>
                    <a:gd name="connsiteY12" fmla="*/ 839258 h 1648883"/>
                    <a:gd name="connsiteX13" fmla="*/ 1803400 w 1812925"/>
                    <a:gd name="connsiteY13" fmla="*/ 763058 h 1648883"/>
                    <a:gd name="connsiteX14" fmla="*/ 1812925 w 1812925"/>
                    <a:gd name="connsiteY14" fmla="*/ 642408 h 1648883"/>
                    <a:gd name="connsiteX15" fmla="*/ 1689100 w 1812925"/>
                    <a:gd name="connsiteY15" fmla="*/ 550333 h 1648883"/>
                    <a:gd name="connsiteX16" fmla="*/ 1511300 w 1812925"/>
                    <a:gd name="connsiteY16" fmla="*/ 493183 h 1648883"/>
                    <a:gd name="connsiteX17" fmla="*/ 1409700 w 1812925"/>
                    <a:gd name="connsiteY17" fmla="*/ 474133 h 1648883"/>
                    <a:gd name="connsiteX18" fmla="*/ 1346200 w 1812925"/>
                    <a:gd name="connsiteY18" fmla="*/ 397933 h 1648883"/>
                    <a:gd name="connsiteX19" fmla="*/ 1346200 w 1812925"/>
                    <a:gd name="connsiteY19" fmla="*/ 337608 h 1648883"/>
                    <a:gd name="connsiteX20" fmla="*/ 1317625 w 1812925"/>
                    <a:gd name="connsiteY20" fmla="*/ 315383 h 1648883"/>
                    <a:gd name="connsiteX21" fmla="*/ 1279525 w 1812925"/>
                    <a:gd name="connsiteY21" fmla="*/ 334433 h 1648883"/>
                    <a:gd name="connsiteX22" fmla="*/ 1247775 w 1812925"/>
                    <a:gd name="connsiteY22" fmla="*/ 255058 h 1648883"/>
                    <a:gd name="connsiteX23" fmla="*/ 1225550 w 1812925"/>
                    <a:gd name="connsiteY23" fmla="*/ 162983 h 1648883"/>
                    <a:gd name="connsiteX24" fmla="*/ 1193800 w 1812925"/>
                    <a:gd name="connsiteY24" fmla="*/ 140758 h 1648883"/>
                    <a:gd name="connsiteX25" fmla="*/ 1133475 w 1812925"/>
                    <a:gd name="connsiteY25" fmla="*/ 153458 h 1648883"/>
                    <a:gd name="connsiteX26" fmla="*/ 1082675 w 1812925"/>
                    <a:gd name="connsiteY26" fmla="*/ 80433 h 1648883"/>
                    <a:gd name="connsiteX27" fmla="*/ 920750 w 1812925"/>
                    <a:gd name="connsiteY27" fmla="*/ 96308 h 1648883"/>
                    <a:gd name="connsiteX28" fmla="*/ 787400 w 1812925"/>
                    <a:gd name="connsiteY28" fmla="*/ 0 h 1648883"/>
                    <a:gd name="connsiteX29" fmla="*/ 765175 w 1812925"/>
                    <a:gd name="connsiteY29" fmla="*/ 112183 h 1648883"/>
                    <a:gd name="connsiteX30" fmla="*/ 654050 w 1812925"/>
                    <a:gd name="connsiteY30" fmla="*/ 137583 h 1648883"/>
                    <a:gd name="connsiteX31" fmla="*/ 0 w 1812925"/>
                    <a:gd name="connsiteY31" fmla="*/ 521758 h 1648883"/>
                    <a:gd name="connsiteX32" fmla="*/ 98425 w 1812925"/>
                    <a:gd name="connsiteY32" fmla="*/ 858308 h 1648883"/>
                    <a:gd name="connsiteX33" fmla="*/ 63500 w 1812925"/>
                    <a:gd name="connsiteY33" fmla="*/ 864658 h 1648883"/>
                    <a:gd name="connsiteX34" fmla="*/ 79375 w 1812925"/>
                    <a:gd name="connsiteY34" fmla="*/ 934508 h 1648883"/>
                    <a:gd name="connsiteX35" fmla="*/ 168275 w 1812925"/>
                    <a:gd name="connsiteY35" fmla="*/ 924983 h 1648883"/>
                    <a:gd name="connsiteX36" fmla="*/ 180975 w 1812925"/>
                    <a:gd name="connsiteY36" fmla="*/ 966258 h 1648883"/>
                    <a:gd name="connsiteX37" fmla="*/ 146050 w 1812925"/>
                    <a:gd name="connsiteY37" fmla="*/ 1013883 h 1648883"/>
                    <a:gd name="connsiteX0" fmla="*/ 146050 w 1812925"/>
                    <a:gd name="connsiteY0" fmla="*/ 1031875 h 1666875"/>
                    <a:gd name="connsiteX1" fmla="*/ 568325 w 1812925"/>
                    <a:gd name="connsiteY1" fmla="*/ 1101725 h 1666875"/>
                    <a:gd name="connsiteX2" fmla="*/ 920750 w 1812925"/>
                    <a:gd name="connsiteY2" fmla="*/ 1339850 h 1666875"/>
                    <a:gd name="connsiteX3" fmla="*/ 1127125 w 1812925"/>
                    <a:gd name="connsiteY3" fmla="*/ 1412875 h 1666875"/>
                    <a:gd name="connsiteX4" fmla="*/ 1422400 w 1812925"/>
                    <a:gd name="connsiteY4" fmla="*/ 1666875 h 1666875"/>
                    <a:gd name="connsiteX5" fmla="*/ 1428750 w 1812925"/>
                    <a:gd name="connsiteY5" fmla="*/ 1466850 h 1666875"/>
                    <a:gd name="connsiteX6" fmla="*/ 1476375 w 1812925"/>
                    <a:gd name="connsiteY6" fmla="*/ 1406525 h 1666875"/>
                    <a:gd name="connsiteX7" fmla="*/ 1489075 w 1812925"/>
                    <a:gd name="connsiteY7" fmla="*/ 1339850 h 1666875"/>
                    <a:gd name="connsiteX8" fmla="*/ 1524000 w 1812925"/>
                    <a:gd name="connsiteY8" fmla="*/ 1292225 h 1666875"/>
                    <a:gd name="connsiteX9" fmla="*/ 1511300 w 1812925"/>
                    <a:gd name="connsiteY9" fmla="*/ 1231900 h 1666875"/>
                    <a:gd name="connsiteX10" fmla="*/ 1609725 w 1812925"/>
                    <a:gd name="connsiteY10" fmla="*/ 1139825 h 1666875"/>
                    <a:gd name="connsiteX11" fmla="*/ 1717675 w 1812925"/>
                    <a:gd name="connsiteY11" fmla="*/ 1066800 h 1666875"/>
                    <a:gd name="connsiteX12" fmla="*/ 1549400 w 1812925"/>
                    <a:gd name="connsiteY12" fmla="*/ 857250 h 1666875"/>
                    <a:gd name="connsiteX13" fmla="*/ 1803400 w 1812925"/>
                    <a:gd name="connsiteY13" fmla="*/ 781050 h 1666875"/>
                    <a:gd name="connsiteX14" fmla="*/ 1812925 w 1812925"/>
                    <a:gd name="connsiteY14" fmla="*/ 660400 h 1666875"/>
                    <a:gd name="connsiteX15" fmla="*/ 1689100 w 1812925"/>
                    <a:gd name="connsiteY15" fmla="*/ 568325 h 1666875"/>
                    <a:gd name="connsiteX16" fmla="*/ 1511300 w 1812925"/>
                    <a:gd name="connsiteY16" fmla="*/ 511175 h 1666875"/>
                    <a:gd name="connsiteX17" fmla="*/ 1409700 w 1812925"/>
                    <a:gd name="connsiteY17" fmla="*/ 492125 h 1666875"/>
                    <a:gd name="connsiteX18" fmla="*/ 1346200 w 1812925"/>
                    <a:gd name="connsiteY18" fmla="*/ 415925 h 1666875"/>
                    <a:gd name="connsiteX19" fmla="*/ 1346200 w 1812925"/>
                    <a:gd name="connsiteY19" fmla="*/ 355600 h 1666875"/>
                    <a:gd name="connsiteX20" fmla="*/ 1317625 w 1812925"/>
                    <a:gd name="connsiteY20" fmla="*/ 333375 h 1666875"/>
                    <a:gd name="connsiteX21" fmla="*/ 1279525 w 1812925"/>
                    <a:gd name="connsiteY21" fmla="*/ 352425 h 1666875"/>
                    <a:gd name="connsiteX22" fmla="*/ 1247775 w 1812925"/>
                    <a:gd name="connsiteY22" fmla="*/ 273050 h 1666875"/>
                    <a:gd name="connsiteX23" fmla="*/ 1225550 w 1812925"/>
                    <a:gd name="connsiteY23" fmla="*/ 180975 h 1666875"/>
                    <a:gd name="connsiteX24" fmla="*/ 1193800 w 1812925"/>
                    <a:gd name="connsiteY24" fmla="*/ 158750 h 1666875"/>
                    <a:gd name="connsiteX25" fmla="*/ 1133475 w 1812925"/>
                    <a:gd name="connsiteY25" fmla="*/ 171450 h 1666875"/>
                    <a:gd name="connsiteX26" fmla="*/ 1082675 w 1812925"/>
                    <a:gd name="connsiteY26" fmla="*/ 98425 h 1666875"/>
                    <a:gd name="connsiteX27" fmla="*/ 833967 w 1812925"/>
                    <a:gd name="connsiteY27" fmla="*/ 0 h 1666875"/>
                    <a:gd name="connsiteX28" fmla="*/ 787400 w 1812925"/>
                    <a:gd name="connsiteY28" fmla="*/ 17992 h 1666875"/>
                    <a:gd name="connsiteX29" fmla="*/ 765175 w 1812925"/>
                    <a:gd name="connsiteY29" fmla="*/ 130175 h 1666875"/>
                    <a:gd name="connsiteX30" fmla="*/ 654050 w 1812925"/>
                    <a:gd name="connsiteY30" fmla="*/ 155575 h 1666875"/>
                    <a:gd name="connsiteX31" fmla="*/ 0 w 1812925"/>
                    <a:gd name="connsiteY31" fmla="*/ 539750 h 1666875"/>
                    <a:gd name="connsiteX32" fmla="*/ 98425 w 1812925"/>
                    <a:gd name="connsiteY32" fmla="*/ 876300 h 1666875"/>
                    <a:gd name="connsiteX33" fmla="*/ 63500 w 1812925"/>
                    <a:gd name="connsiteY33" fmla="*/ 882650 h 1666875"/>
                    <a:gd name="connsiteX34" fmla="*/ 79375 w 1812925"/>
                    <a:gd name="connsiteY34" fmla="*/ 952500 h 1666875"/>
                    <a:gd name="connsiteX35" fmla="*/ 168275 w 1812925"/>
                    <a:gd name="connsiteY35" fmla="*/ 942975 h 1666875"/>
                    <a:gd name="connsiteX36" fmla="*/ 180975 w 1812925"/>
                    <a:gd name="connsiteY36" fmla="*/ 984250 h 1666875"/>
                    <a:gd name="connsiteX37" fmla="*/ 146050 w 1812925"/>
                    <a:gd name="connsiteY37" fmla="*/ 1031875 h 1666875"/>
                    <a:gd name="connsiteX0" fmla="*/ 146050 w 1812925"/>
                    <a:gd name="connsiteY0" fmla="*/ 1172633 h 1807633"/>
                    <a:gd name="connsiteX1" fmla="*/ 568325 w 1812925"/>
                    <a:gd name="connsiteY1" fmla="*/ 1242483 h 1807633"/>
                    <a:gd name="connsiteX2" fmla="*/ 920750 w 1812925"/>
                    <a:gd name="connsiteY2" fmla="*/ 1480608 h 1807633"/>
                    <a:gd name="connsiteX3" fmla="*/ 1127125 w 1812925"/>
                    <a:gd name="connsiteY3" fmla="*/ 1553633 h 1807633"/>
                    <a:gd name="connsiteX4" fmla="*/ 1422400 w 1812925"/>
                    <a:gd name="connsiteY4" fmla="*/ 1807633 h 1807633"/>
                    <a:gd name="connsiteX5" fmla="*/ 1428750 w 1812925"/>
                    <a:gd name="connsiteY5" fmla="*/ 1607608 h 1807633"/>
                    <a:gd name="connsiteX6" fmla="*/ 1476375 w 1812925"/>
                    <a:gd name="connsiteY6" fmla="*/ 1547283 h 1807633"/>
                    <a:gd name="connsiteX7" fmla="*/ 1489075 w 1812925"/>
                    <a:gd name="connsiteY7" fmla="*/ 1480608 h 1807633"/>
                    <a:gd name="connsiteX8" fmla="*/ 1524000 w 1812925"/>
                    <a:gd name="connsiteY8" fmla="*/ 1432983 h 1807633"/>
                    <a:gd name="connsiteX9" fmla="*/ 1511300 w 1812925"/>
                    <a:gd name="connsiteY9" fmla="*/ 1372658 h 1807633"/>
                    <a:gd name="connsiteX10" fmla="*/ 1609725 w 1812925"/>
                    <a:gd name="connsiteY10" fmla="*/ 1280583 h 1807633"/>
                    <a:gd name="connsiteX11" fmla="*/ 1717675 w 1812925"/>
                    <a:gd name="connsiteY11" fmla="*/ 1207558 h 1807633"/>
                    <a:gd name="connsiteX12" fmla="*/ 1549400 w 1812925"/>
                    <a:gd name="connsiteY12" fmla="*/ 998008 h 1807633"/>
                    <a:gd name="connsiteX13" fmla="*/ 1803400 w 1812925"/>
                    <a:gd name="connsiteY13" fmla="*/ 921808 h 1807633"/>
                    <a:gd name="connsiteX14" fmla="*/ 1812925 w 1812925"/>
                    <a:gd name="connsiteY14" fmla="*/ 801158 h 1807633"/>
                    <a:gd name="connsiteX15" fmla="*/ 1689100 w 1812925"/>
                    <a:gd name="connsiteY15" fmla="*/ 709083 h 1807633"/>
                    <a:gd name="connsiteX16" fmla="*/ 1511300 w 1812925"/>
                    <a:gd name="connsiteY16" fmla="*/ 651933 h 1807633"/>
                    <a:gd name="connsiteX17" fmla="*/ 1409700 w 1812925"/>
                    <a:gd name="connsiteY17" fmla="*/ 632883 h 1807633"/>
                    <a:gd name="connsiteX18" fmla="*/ 1346200 w 1812925"/>
                    <a:gd name="connsiteY18" fmla="*/ 556683 h 1807633"/>
                    <a:gd name="connsiteX19" fmla="*/ 1346200 w 1812925"/>
                    <a:gd name="connsiteY19" fmla="*/ 496358 h 1807633"/>
                    <a:gd name="connsiteX20" fmla="*/ 1317625 w 1812925"/>
                    <a:gd name="connsiteY20" fmla="*/ 474133 h 1807633"/>
                    <a:gd name="connsiteX21" fmla="*/ 1279525 w 1812925"/>
                    <a:gd name="connsiteY21" fmla="*/ 493183 h 1807633"/>
                    <a:gd name="connsiteX22" fmla="*/ 1247775 w 1812925"/>
                    <a:gd name="connsiteY22" fmla="*/ 413808 h 1807633"/>
                    <a:gd name="connsiteX23" fmla="*/ 1225550 w 1812925"/>
                    <a:gd name="connsiteY23" fmla="*/ 321733 h 1807633"/>
                    <a:gd name="connsiteX24" fmla="*/ 1193800 w 1812925"/>
                    <a:gd name="connsiteY24" fmla="*/ 299508 h 1807633"/>
                    <a:gd name="connsiteX25" fmla="*/ 1133475 w 1812925"/>
                    <a:gd name="connsiteY25" fmla="*/ 312208 h 1807633"/>
                    <a:gd name="connsiteX26" fmla="*/ 824442 w 1812925"/>
                    <a:gd name="connsiteY26" fmla="*/ 0 h 1807633"/>
                    <a:gd name="connsiteX27" fmla="*/ 833967 w 1812925"/>
                    <a:gd name="connsiteY27" fmla="*/ 140758 h 1807633"/>
                    <a:gd name="connsiteX28" fmla="*/ 787400 w 1812925"/>
                    <a:gd name="connsiteY28" fmla="*/ 158750 h 1807633"/>
                    <a:gd name="connsiteX29" fmla="*/ 765175 w 1812925"/>
                    <a:gd name="connsiteY29" fmla="*/ 270933 h 1807633"/>
                    <a:gd name="connsiteX30" fmla="*/ 654050 w 1812925"/>
                    <a:gd name="connsiteY30" fmla="*/ 296333 h 1807633"/>
                    <a:gd name="connsiteX31" fmla="*/ 0 w 1812925"/>
                    <a:gd name="connsiteY31" fmla="*/ 680508 h 1807633"/>
                    <a:gd name="connsiteX32" fmla="*/ 98425 w 1812925"/>
                    <a:gd name="connsiteY32" fmla="*/ 1017058 h 1807633"/>
                    <a:gd name="connsiteX33" fmla="*/ 63500 w 1812925"/>
                    <a:gd name="connsiteY33" fmla="*/ 1023408 h 1807633"/>
                    <a:gd name="connsiteX34" fmla="*/ 79375 w 1812925"/>
                    <a:gd name="connsiteY34" fmla="*/ 1093258 h 1807633"/>
                    <a:gd name="connsiteX35" fmla="*/ 168275 w 1812925"/>
                    <a:gd name="connsiteY35" fmla="*/ 1083733 h 1807633"/>
                    <a:gd name="connsiteX36" fmla="*/ 180975 w 1812925"/>
                    <a:gd name="connsiteY36" fmla="*/ 1125008 h 1807633"/>
                    <a:gd name="connsiteX37" fmla="*/ 146050 w 1812925"/>
                    <a:gd name="connsiteY37" fmla="*/ 1172633 h 1807633"/>
                    <a:gd name="connsiteX0" fmla="*/ 146050 w 1812925"/>
                    <a:gd name="connsiteY0" fmla="*/ 1172633 h 1807633"/>
                    <a:gd name="connsiteX1" fmla="*/ 568325 w 1812925"/>
                    <a:gd name="connsiteY1" fmla="*/ 1242483 h 1807633"/>
                    <a:gd name="connsiteX2" fmla="*/ 920750 w 1812925"/>
                    <a:gd name="connsiteY2" fmla="*/ 1480608 h 1807633"/>
                    <a:gd name="connsiteX3" fmla="*/ 1127125 w 1812925"/>
                    <a:gd name="connsiteY3" fmla="*/ 1553633 h 1807633"/>
                    <a:gd name="connsiteX4" fmla="*/ 1422400 w 1812925"/>
                    <a:gd name="connsiteY4" fmla="*/ 1807633 h 1807633"/>
                    <a:gd name="connsiteX5" fmla="*/ 1428750 w 1812925"/>
                    <a:gd name="connsiteY5" fmla="*/ 1607608 h 1807633"/>
                    <a:gd name="connsiteX6" fmla="*/ 1476375 w 1812925"/>
                    <a:gd name="connsiteY6" fmla="*/ 1547283 h 1807633"/>
                    <a:gd name="connsiteX7" fmla="*/ 1489075 w 1812925"/>
                    <a:gd name="connsiteY7" fmla="*/ 1480608 h 1807633"/>
                    <a:gd name="connsiteX8" fmla="*/ 1524000 w 1812925"/>
                    <a:gd name="connsiteY8" fmla="*/ 1432983 h 1807633"/>
                    <a:gd name="connsiteX9" fmla="*/ 1511300 w 1812925"/>
                    <a:gd name="connsiteY9" fmla="*/ 1372658 h 1807633"/>
                    <a:gd name="connsiteX10" fmla="*/ 1609725 w 1812925"/>
                    <a:gd name="connsiteY10" fmla="*/ 1280583 h 1807633"/>
                    <a:gd name="connsiteX11" fmla="*/ 1717675 w 1812925"/>
                    <a:gd name="connsiteY11" fmla="*/ 1207558 h 1807633"/>
                    <a:gd name="connsiteX12" fmla="*/ 1549400 w 1812925"/>
                    <a:gd name="connsiteY12" fmla="*/ 998008 h 1807633"/>
                    <a:gd name="connsiteX13" fmla="*/ 1803400 w 1812925"/>
                    <a:gd name="connsiteY13" fmla="*/ 921808 h 1807633"/>
                    <a:gd name="connsiteX14" fmla="*/ 1812925 w 1812925"/>
                    <a:gd name="connsiteY14" fmla="*/ 801158 h 1807633"/>
                    <a:gd name="connsiteX15" fmla="*/ 1689100 w 1812925"/>
                    <a:gd name="connsiteY15" fmla="*/ 709083 h 1807633"/>
                    <a:gd name="connsiteX16" fmla="*/ 1511300 w 1812925"/>
                    <a:gd name="connsiteY16" fmla="*/ 651933 h 1807633"/>
                    <a:gd name="connsiteX17" fmla="*/ 1409700 w 1812925"/>
                    <a:gd name="connsiteY17" fmla="*/ 632883 h 1807633"/>
                    <a:gd name="connsiteX18" fmla="*/ 1346200 w 1812925"/>
                    <a:gd name="connsiteY18" fmla="*/ 556683 h 1807633"/>
                    <a:gd name="connsiteX19" fmla="*/ 1346200 w 1812925"/>
                    <a:gd name="connsiteY19" fmla="*/ 496358 h 1807633"/>
                    <a:gd name="connsiteX20" fmla="*/ 1317625 w 1812925"/>
                    <a:gd name="connsiteY20" fmla="*/ 474133 h 1807633"/>
                    <a:gd name="connsiteX21" fmla="*/ 1279525 w 1812925"/>
                    <a:gd name="connsiteY21" fmla="*/ 493183 h 1807633"/>
                    <a:gd name="connsiteX22" fmla="*/ 1247775 w 1812925"/>
                    <a:gd name="connsiteY22" fmla="*/ 413808 h 1807633"/>
                    <a:gd name="connsiteX23" fmla="*/ 1225550 w 1812925"/>
                    <a:gd name="connsiteY23" fmla="*/ 321733 h 1807633"/>
                    <a:gd name="connsiteX24" fmla="*/ 1193800 w 1812925"/>
                    <a:gd name="connsiteY24" fmla="*/ 299508 h 1807633"/>
                    <a:gd name="connsiteX25" fmla="*/ 1048808 w 1812925"/>
                    <a:gd name="connsiteY25" fmla="*/ 81491 h 1807633"/>
                    <a:gd name="connsiteX26" fmla="*/ 824442 w 1812925"/>
                    <a:gd name="connsiteY26" fmla="*/ 0 h 1807633"/>
                    <a:gd name="connsiteX27" fmla="*/ 833967 w 1812925"/>
                    <a:gd name="connsiteY27" fmla="*/ 140758 h 1807633"/>
                    <a:gd name="connsiteX28" fmla="*/ 787400 w 1812925"/>
                    <a:gd name="connsiteY28" fmla="*/ 158750 h 1807633"/>
                    <a:gd name="connsiteX29" fmla="*/ 765175 w 1812925"/>
                    <a:gd name="connsiteY29" fmla="*/ 270933 h 1807633"/>
                    <a:gd name="connsiteX30" fmla="*/ 654050 w 1812925"/>
                    <a:gd name="connsiteY30" fmla="*/ 296333 h 1807633"/>
                    <a:gd name="connsiteX31" fmla="*/ 0 w 1812925"/>
                    <a:gd name="connsiteY31" fmla="*/ 680508 h 1807633"/>
                    <a:gd name="connsiteX32" fmla="*/ 98425 w 1812925"/>
                    <a:gd name="connsiteY32" fmla="*/ 1017058 h 1807633"/>
                    <a:gd name="connsiteX33" fmla="*/ 63500 w 1812925"/>
                    <a:gd name="connsiteY33" fmla="*/ 1023408 h 1807633"/>
                    <a:gd name="connsiteX34" fmla="*/ 79375 w 1812925"/>
                    <a:gd name="connsiteY34" fmla="*/ 1093258 h 1807633"/>
                    <a:gd name="connsiteX35" fmla="*/ 168275 w 1812925"/>
                    <a:gd name="connsiteY35" fmla="*/ 1083733 h 1807633"/>
                    <a:gd name="connsiteX36" fmla="*/ 180975 w 1812925"/>
                    <a:gd name="connsiteY36" fmla="*/ 1125008 h 1807633"/>
                    <a:gd name="connsiteX37" fmla="*/ 146050 w 1812925"/>
                    <a:gd name="connsiteY37" fmla="*/ 1172633 h 1807633"/>
                    <a:gd name="connsiteX0" fmla="*/ 146050 w 1812925"/>
                    <a:gd name="connsiteY0" fmla="*/ 1172633 h 1807633"/>
                    <a:gd name="connsiteX1" fmla="*/ 568325 w 1812925"/>
                    <a:gd name="connsiteY1" fmla="*/ 1242483 h 1807633"/>
                    <a:gd name="connsiteX2" fmla="*/ 920750 w 1812925"/>
                    <a:gd name="connsiteY2" fmla="*/ 1480608 h 1807633"/>
                    <a:gd name="connsiteX3" fmla="*/ 1127125 w 1812925"/>
                    <a:gd name="connsiteY3" fmla="*/ 1553633 h 1807633"/>
                    <a:gd name="connsiteX4" fmla="*/ 1422400 w 1812925"/>
                    <a:gd name="connsiteY4" fmla="*/ 1807633 h 1807633"/>
                    <a:gd name="connsiteX5" fmla="*/ 1428750 w 1812925"/>
                    <a:gd name="connsiteY5" fmla="*/ 1607608 h 1807633"/>
                    <a:gd name="connsiteX6" fmla="*/ 1476375 w 1812925"/>
                    <a:gd name="connsiteY6" fmla="*/ 1547283 h 1807633"/>
                    <a:gd name="connsiteX7" fmla="*/ 1489075 w 1812925"/>
                    <a:gd name="connsiteY7" fmla="*/ 1480608 h 1807633"/>
                    <a:gd name="connsiteX8" fmla="*/ 1524000 w 1812925"/>
                    <a:gd name="connsiteY8" fmla="*/ 1432983 h 1807633"/>
                    <a:gd name="connsiteX9" fmla="*/ 1511300 w 1812925"/>
                    <a:gd name="connsiteY9" fmla="*/ 1372658 h 1807633"/>
                    <a:gd name="connsiteX10" fmla="*/ 1609725 w 1812925"/>
                    <a:gd name="connsiteY10" fmla="*/ 1280583 h 1807633"/>
                    <a:gd name="connsiteX11" fmla="*/ 1717675 w 1812925"/>
                    <a:gd name="connsiteY11" fmla="*/ 1207558 h 1807633"/>
                    <a:gd name="connsiteX12" fmla="*/ 1549400 w 1812925"/>
                    <a:gd name="connsiteY12" fmla="*/ 998008 h 1807633"/>
                    <a:gd name="connsiteX13" fmla="*/ 1803400 w 1812925"/>
                    <a:gd name="connsiteY13" fmla="*/ 921808 h 1807633"/>
                    <a:gd name="connsiteX14" fmla="*/ 1812925 w 1812925"/>
                    <a:gd name="connsiteY14" fmla="*/ 801158 h 1807633"/>
                    <a:gd name="connsiteX15" fmla="*/ 1689100 w 1812925"/>
                    <a:gd name="connsiteY15" fmla="*/ 709083 h 1807633"/>
                    <a:gd name="connsiteX16" fmla="*/ 1511300 w 1812925"/>
                    <a:gd name="connsiteY16" fmla="*/ 651933 h 1807633"/>
                    <a:gd name="connsiteX17" fmla="*/ 1409700 w 1812925"/>
                    <a:gd name="connsiteY17" fmla="*/ 632883 h 1807633"/>
                    <a:gd name="connsiteX18" fmla="*/ 1346200 w 1812925"/>
                    <a:gd name="connsiteY18" fmla="*/ 556683 h 1807633"/>
                    <a:gd name="connsiteX19" fmla="*/ 1346200 w 1812925"/>
                    <a:gd name="connsiteY19" fmla="*/ 496358 h 1807633"/>
                    <a:gd name="connsiteX20" fmla="*/ 1317625 w 1812925"/>
                    <a:gd name="connsiteY20" fmla="*/ 474133 h 1807633"/>
                    <a:gd name="connsiteX21" fmla="*/ 1279525 w 1812925"/>
                    <a:gd name="connsiteY21" fmla="*/ 493183 h 1807633"/>
                    <a:gd name="connsiteX22" fmla="*/ 1247775 w 1812925"/>
                    <a:gd name="connsiteY22" fmla="*/ 413808 h 1807633"/>
                    <a:gd name="connsiteX23" fmla="*/ 1225550 w 1812925"/>
                    <a:gd name="connsiteY23" fmla="*/ 321733 h 1807633"/>
                    <a:gd name="connsiteX24" fmla="*/ 1242483 w 1812925"/>
                    <a:gd name="connsiteY24" fmla="*/ 89958 h 1807633"/>
                    <a:gd name="connsiteX25" fmla="*/ 1048808 w 1812925"/>
                    <a:gd name="connsiteY25" fmla="*/ 81491 h 1807633"/>
                    <a:gd name="connsiteX26" fmla="*/ 824442 w 1812925"/>
                    <a:gd name="connsiteY26" fmla="*/ 0 h 1807633"/>
                    <a:gd name="connsiteX27" fmla="*/ 833967 w 1812925"/>
                    <a:gd name="connsiteY27" fmla="*/ 140758 h 1807633"/>
                    <a:gd name="connsiteX28" fmla="*/ 787400 w 1812925"/>
                    <a:gd name="connsiteY28" fmla="*/ 158750 h 1807633"/>
                    <a:gd name="connsiteX29" fmla="*/ 765175 w 1812925"/>
                    <a:gd name="connsiteY29" fmla="*/ 270933 h 1807633"/>
                    <a:gd name="connsiteX30" fmla="*/ 654050 w 1812925"/>
                    <a:gd name="connsiteY30" fmla="*/ 296333 h 1807633"/>
                    <a:gd name="connsiteX31" fmla="*/ 0 w 1812925"/>
                    <a:gd name="connsiteY31" fmla="*/ 680508 h 1807633"/>
                    <a:gd name="connsiteX32" fmla="*/ 98425 w 1812925"/>
                    <a:gd name="connsiteY32" fmla="*/ 1017058 h 1807633"/>
                    <a:gd name="connsiteX33" fmla="*/ 63500 w 1812925"/>
                    <a:gd name="connsiteY33" fmla="*/ 1023408 h 1807633"/>
                    <a:gd name="connsiteX34" fmla="*/ 79375 w 1812925"/>
                    <a:gd name="connsiteY34" fmla="*/ 1093258 h 1807633"/>
                    <a:gd name="connsiteX35" fmla="*/ 168275 w 1812925"/>
                    <a:gd name="connsiteY35" fmla="*/ 1083733 h 1807633"/>
                    <a:gd name="connsiteX36" fmla="*/ 180975 w 1812925"/>
                    <a:gd name="connsiteY36" fmla="*/ 1125008 h 1807633"/>
                    <a:gd name="connsiteX37" fmla="*/ 146050 w 1812925"/>
                    <a:gd name="connsiteY37" fmla="*/ 1172633 h 1807633"/>
                    <a:gd name="connsiteX0" fmla="*/ 146050 w 1812925"/>
                    <a:gd name="connsiteY0" fmla="*/ 1172633 h 1807633"/>
                    <a:gd name="connsiteX1" fmla="*/ 568325 w 1812925"/>
                    <a:gd name="connsiteY1" fmla="*/ 1242483 h 1807633"/>
                    <a:gd name="connsiteX2" fmla="*/ 920750 w 1812925"/>
                    <a:gd name="connsiteY2" fmla="*/ 1480608 h 1807633"/>
                    <a:gd name="connsiteX3" fmla="*/ 1127125 w 1812925"/>
                    <a:gd name="connsiteY3" fmla="*/ 1553633 h 1807633"/>
                    <a:gd name="connsiteX4" fmla="*/ 1422400 w 1812925"/>
                    <a:gd name="connsiteY4" fmla="*/ 1807633 h 1807633"/>
                    <a:gd name="connsiteX5" fmla="*/ 1428750 w 1812925"/>
                    <a:gd name="connsiteY5" fmla="*/ 1607608 h 1807633"/>
                    <a:gd name="connsiteX6" fmla="*/ 1476375 w 1812925"/>
                    <a:gd name="connsiteY6" fmla="*/ 1547283 h 1807633"/>
                    <a:gd name="connsiteX7" fmla="*/ 1489075 w 1812925"/>
                    <a:gd name="connsiteY7" fmla="*/ 1480608 h 1807633"/>
                    <a:gd name="connsiteX8" fmla="*/ 1524000 w 1812925"/>
                    <a:gd name="connsiteY8" fmla="*/ 1432983 h 1807633"/>
                    <a:gd name="connsiteX9" fmla="*/ 1511300 w 1812925"/>
                    <a:gd name="connsiteY9" fmla="*/ 1372658 h 1807633"/>
                    <a:gd name="connsiteX10" fmla="*/ 1609725 w 1812925"/>
                    <a:gd name="connsiteY10" fmla="*/ 1280583 h 1807633"/>
                    <a:gd name="connsiteX11" fmla="*/ 1717675 w 1812925"/>
                    <a:gd name="connsiteY11" fmla="*/ 1207558 h 1807633"/>
                    <a:gd name="connsiteX12" fmla="*/ 1549400 w 1812925"/>
                    <a:gd name="connsiteY12" fmla="*/ 998008 h 1807633"/>
                    <a:gd name="connsiteX13" fmla="*/ 1803400 w 1812925"/>
                    <a:gd name="connsiteY13" fmla="*/ 921808 h 1807633"/>
                    <a:gd name="connsiteX14" fmla="*/ 1812925 w 1812925"/>
                    <a:gd name="connsiteY14" fmla="*/ 801158 h 1807633"/>
                    <a:gd name="connsiteX15" fmla="*/ 1689100 w 1812925"/>
                    <a:gd name="connsiteY15" fmla="*/ 709083 h 1807633"/>
                    <a:gd name="connsiteX16" fmla="*/ 1511300 w 1812925"/>
                    <a:gd name="connsiteY16" fmla="*/ 651933 h 1807633"/>
                    <a:gd name="connsiteX17" fmla="*/ 1409700 w 1812925"/>
                    <a:gd name="connsiteY17" fmla="*/ 632883 h 1807633"/>
                    <a:gd name="connsiteX18" fmla="*/ 1346200 w 1812925"/>
                    <a:gd name="connsiteY18" fmla="*/ 556683 h 1807633"/>
                    <a:gd name="connsiteX19" fmla="*/ 1346200 w 1812925"/>
                    <a:gd name="connsiteY19" fmla="*/ 496358 h 1807633"/>
                    <a:gd name="connsiteX20" fmla="*/ 1317625 w 1812925"/>
                    <a:gd name="connsiteY20" fmla="*/ 474133 h 1807633"/>
                    <a:gd name="connsiteX21" fmla="*/ 1279525 w 1812925"/>
                    <a:gd name="connsiteY21" fmla="*/ 493183 h 1807633"/>
                    <a:gd name="connsiteX22" fmla="*/ 1247775 w 1812925"/>
                    <a:gd name="connsiteY22" fmla="*/ 413808 h 1807633"/>
                    <a:gd name="connsiteX23" fmla="*/ 1255183 w 1812925"/>
                    <a:gd name="connsiteY23" fmla="*/ 218016 h 1807633"/>
                    <a:gd name="connsiteX24" fmla="*/ 1242483 w 1812925"/>
                    <a:gd name="connsiteY24" fmla="*/ 89958 h 1807633"/>
                    <a:gd name="connsiteX25" fmla="*/ 1048808 w 1812925"/>
                    <a:gd name="connsiteY25" fmla="*/ 81491 h 1807633"/>
                    <a:gd name="connsiteX26" fmla="*/ 824442 w 1812925"/>
                    <a:gd name="connsiteY26" fmla="*/ 0 h 1807633"/>
                    <a:gd name="connsiteX27" fmla="*/ 833967 w 1812925"/>
                    <a:gd name="connsiteY27" fmla="*/ 140758 h 1807633"/>
                    <a:gd name="connsiteX28" fmla="*/ 787400 w 1812925"/>
                    <a:gd name="connsiteY28" fmla="*/ 158750 h 1807633"/>
                    <a:gd name="connsiteX29" fmla="*/ 765175 w 1812925"/>
                    <a:gd name="connsiteY29" fmla="*/ 270933 h 1807633"/>
                    <a:gd name="connsiteX30" fmla="*/ 654050 w 1812925"/>
                    <a:gd name="connsiteY30" fmla="*/ 296333 h 1807633"/>
                    <a:gd name="connsiteX31" fmla="*/ 0 w 1812925"/>
                    <a:gd name="connsiteY31" fmla="*/ 680508 h 1807633"/>
                    <a:gd name="connsiteX32" fmla="*/ 98425 w 1812925"/>
                    <a:gd name="connsiteY32" fmla="*/ 1017058 h 1807633"/>
                    <a:gd name="connsiteX33" fmla="*/ 63500 w 1812925"/>
                    <a:gd name="connsiteY33" fmla="*/ 1023408 h 1807633"/>
                    <a:gd name="connsiteX34" fmla="*/ 79375 w 1812925"/>
                    <a:gd name="connsiteY34" fmla="*/ 1093258 h 1807633"/>
                    <a:gd name="connsiteX35" fmla="*/ 168275 w 1812925"/>
                    <a:gd name="connsiteY35" fmla="*/ 1083733 h 1807633"/>
                    <a:gd name="connsiteX36" fmla="*/ 180975 w 1812925"/>
                    <a:gd name="connsiteY36" fmla="*/ 1125008 h 1807633"/>
                    <a:gd name="connsiteX37" fmla="*/ 146050 w 1812925"/>
                    <a:gd name="connsiteY37" fmla="*/ 1172633 h 1807633"/>
                    <a:gd name="connsiteX0" fmla="*/ 146050 w 1812925"/>
                    <a:gd name="connsiteY0" fmla="*/ 1172633 h 1807633"/>
                    <a:gd name="connsiteX1" fmla="*/ 568325 w 1812925"/>
                    <a:gd name="connsiteY1" fmla="*/ 1242483 h 1807633"/>
                    <a:gd name="connsiteX2" fmla="*/ 920750 w 1812925"/>
                    <a:gd name="connsiteY2" fmla="*/ 1480608 h 1807633"/>
                    <a:gd name="connsiteX3" fmla="*/ 1127125 w 1812925"/>
                    <a:gd name="connsiteY3" fmla="*/ 1553633 h 1807633"/>
                    <a:gd name="connsiteX4" fmla="*/ 1422400 w 1812925"/>
                    <a:gd name="connsiteY4" fmla="*/ 1807633 h 1807633"/>
                    <a:gd name="connsiteX5" fmla="*/ 1428750 w 1812925"/>
                    <a:gd name="connsiteY5" fmla="*/ 1607608 h 1807633"/>
                    <a:gd name="connsiteX6" fmla="*/ 1476375 w 1812925"/>
                    <a:gd name="connsiteY6" fmla="*/ 1547283 h 1807633"/>
                    <a:gd name="connsiteX7" fmla="*/ 1489075 w 1812925"/>
                    <a:gd name="connsiteY7" fmla="*/ 1480608 h 1807633"/>
                    <a:gd name="connsiteX8" fmla="*/ 1524000 w 1812925"/>
                    <a:gd name="connsiteY8" fmla="*/ 1432983 h 1807633"/>
                    <a:gd name="connsiteX9" fmla="*/ 1511300 w 1812925"/>
                    <a:gd name="connsiteY9" fmla="*/ 1372658 h 1807633"/>
                    <a:gd name="connsiteX10" fmla="*/ 1609725 w 1812925"/>
                    <a:gd name="connsiteY10" fmla="*/ 1280583 h 1807633"/>
                    <a:gd name="connsiteX11" fmla="*/ 1717675 w 1812925"/>
                    <a:gd name="connsiteY11" fmla="*/ 1207558 h 1807633"/>
                    <a:gd name="connsiteX12" fmla="*/ 1549400 w 1812925"/>
                    <a:gd name="connsiteY12" fmla="*/ 998008 h 1807633"/>
                    <a:gd name="connsiteX13" fmla="*/ 1803400 w 1812925"/>
                    <a:gd name="connsiteY13" fmla="*/ 921808 h 1807633"/>
                    <a:gd name="connsiteX14" fmla="*/ 1812925 w 1812925"/>
                    <a:gd name="connsiteY14" fmla="*/ 801158 h 1807633"/>
                    <a:gd name="connsiteX15" fmla="*/ 1689100 w 1812925"/>
                    <a:gd name="connsiteY15" fmla="*/ 709083 h 1807633"/>
                    <a:gd name="connsiteX16" fmla="*/ 1511300 w 1812925"/>
                    <a:gd name="connsiteY16" fmla="*/ 651933 h 1807633"/>
                    <a:gd name="connsiteX17" fmla="*/ 1409700 w 1812925"/>
                    <a:gd name="connsiteY17" fmla="*/ 632883 h 1807633"/>
                    <a:gd name="connsiteX18" fmla="*/ 1346200 w 1812925"/>
                    <a:gd name="connsiteY18" fmla="*/ 556683 h 1807633"/>
                    <a:gd name="connsiteX19" fmla="*/ 1346200 w 1812925"/>
                    <a:gd name="connsiteY19" fmla="*/ 496358 h 1807633"/>
                    <a:gd name="connsiteX20" fmla="*/ 1317625 w 1812925"/>
                    <a:gd name="connsiteY20" fmla="*/ 474133 h 1807633"/>
                    <a:gd name="connsiteX21" fmla="*/ 1279525 w 1812925"/>
                    <a:gd name="connsiteY21" fmla="*/ 493183 h 1807633"/>
                    <a:gd name="connsiteX22" fmla="*/ 1364192 w 1812925"/>
                    <a:gd name="connsiteY22" fmla="*/ 299508 h 1807633"/>
                    <a:gd name="connsiteX23" fmla="*/ 1255183 w 1812925"/>
                    <a:gd name="connsiteY23" fmla="*/ 218016 h 1807633"/>
                    <a:gd name="connsiteX24" fmla="*/ 1242483 w 1812925"/>
                    <a:gd name="connsiteY24" fmla="*/ 89958 h 1807633"/>
                    <a:gd name="connsiteX25" fmla="*/ 1048808 w 1812925"/>
                    <a:gd name="connsiteY25" fmla="*/ 81491 h 1807633"/>
                    <a:gd name="connsiteX26" fmla="*/ 824442 w 1812925"/>
                    <a:gd name="connsiteY26" fmla="*/ 0 h 1807633"/>
                    <a:gd name="connsiteX27" fmla="*/ 833967 w 1812925"/>
                    <a:gd name="connsiteY27" fmla="*/ 140758 h 1807633"/>
                    <a:gd name="connsiteX28" fmla="*/ 787400 w 1812925"/>
                    <a:gd name="connsiteY28" fmla="*/ 158750 h 1807633"/>
                    <a:gd name="connsiteX29" fmla="*/ 765175 w 1812925"/>
                    <a:gd name="connsiteY29" fmla="*/ 270933 h 1807633"/>
                    <a:gd name="connsiteX30" fmla="*/ 654050 w 1812925"/>
                    <a:gd name="connsiteY30" fmla="*/ 296333 h 1807633"/>
                    <a:gd name="connsiteX31" fmla="*/ 0 w 1812925"/>
                    <a:gd name="connsiteY31" fmla="*/ 680508 h 1807633"/>
                    <a:gd name="connsiteX32" fmla="*/ 98425 w 1812925"/>
                    <a:gd name="connsiteY32" fmla="*/ 1017058 h 1807633"/>
                    <a:gd name="connsiteX33" fmla="*/ 63500 w 1812925"/>
                    <a:gd name="connsiteY33" fmla="*/ 1023408 h 1807633"/>
                    <a:gd name="connsiteX34" fmla="*/ 79375 w 1812925"/>
                    <a:gd name="connsiteY34" fmla="*/ 1093258 h 1807633"/>
                    <a:gd name="connsiteX35" fmla="*/ 168275 w 1812925"/>
                    <a:gd name="connsiteY35" fmla="*/ 1083733 h 1807633"/>
                    <a:gd name="connsiteX36" fmla="*/ 180975 w 1812925"/>
                    <a:gd name="connsiteY36" fmla="*/ 1125008 h 1807633"/>
                    <a:gd name="connsiteX37" fmla="*/ 146050 w 1812925"/>
                    <a:gd name="connsiteY37" fmla="*/ 1172633 h 1807633"/>
                    <a:gd name="connsiteX0" fmla="*/ 146050 w 1812925"/>
                    <a:gd name="connsiteY0" fmla="*/ 1172633 h 1807633"/>
                    <a:gd name="connsiteX1" fmla="*/ 568325 w 1812925"/>
                    <a:gd name="connsiteY1" fmla="*/ 1242483 h 1807633"/>
                    <a:gd name="connsiteX2" fmla="*/ 920750 w 1812925"/>
                    <a:gd name="connsiteY2" fmla="*/ 1480608 h 1807633"/>
                    <a:gd name="connsiteX3" fmla="*/ 1127125 w 1812925"/>
                    <a:gd name="connsiteY3" fmla="*/ 1553633 h 1807633"/>
                    <a:gd name="connsiteX4" fmla="*/ 1422400 w 1812925"/>
                    <a:gd name="connsiteY4" fmla="*/ 1807633 h 1807633"/>
                    <a:gd name="connsiteX5" fmla="*/ 1428750 w 1812925"/>
                    <a:gd name="connsiteY5" fmla="*/ 1607608 h 1807633"/>
                    <a:gd name="connsiteX6" fmla="*/ 1476375 w 1812925"/>
                    <a:gd name="connsiteY6" fmla="*/ 1547283 h 1807633"/>
                    <a:gd name="connsiteX7" fmla="*/ 1489075 w 1812925"/>
                    <a:gd name="connsiteY7" fmla="*/ 1480608 h 1807633"/>
                    <a:gd name="connsiteX8" fmla="*/ 1524000 w 1812925"/>
                    <a:gd name="connsiteY8" fmla="*/ 1432983 h 1807633"/>
                    <a:gd name="connsiteX9" fmla="*/ 1511300 w 1812925"/>
                    <a:gd name="connsiteY9" fmla="*/ 1372658 h 1807633"/>
                    <a:gd name="connsiteX10" fmla="*/ 1609725 w 1812925"/>
                    <a:gd name="connsiteY10" fmla="*/ 1280583 h 1807633"/>
                    <a:gd name="connsiteX11" fmla="*/ 1717675 w 1812925"/>
                    <a:gd name="connsiteY11" fmla="*/ 1207558 h 1807633"/>
                    <a:gd name="connsiteX12" fmla="*/ 1549400 w 1812925"/>
                    <a:gd name="connsiteY12" fmla="*/ 998008 h 1807633"/>
                    <a:gd name="connsiteX13" fmla="*/ 1803400 w 1812925"/>
                    <a:gd name="connsiteY13" fmla="*/ 921808 h 1807633"/>
                    <a:gd name="connsiteX14" fmla="*/ 1812925 w 1812925"/>
                    <a:gd name="connsiteY14" fmla="*/ 801158 h 1807633"/>
                    <a:gd name="connsiteX15" fmla="*/ 1689100 w 1812925"/>
                    <a:gd name="connsiteY15" fmla="*/ 709083 h 1807633"/>
                    <a:gd name="connsiteX16" fmla="*/ 1511300 w 1812925"/>
                    <a:gd name="connsiteY16" fmla="*/ 651933 h 1807633"/>
                    <a:gd name="connsiteX17" fmla="*/ 1409700 w 1812925"/>
                    <a:gd name="connsiteY17" fmla="*/ 632883 h 1807633"/>
                    <a:gd name="connsiteX18" fmla="*/ 1346200 w 1812925"/>
                    <a:gd name="connsiteY18" fmla="*/ 556683 h 1807633"/>
                    <a:gd name="connsiteX19" fmla="*/ 1346200 w 1812925"/>
                    <a:gd name="connsiteY19" fmla="*/ 496358 h 1807633"/>
                    <a:gd name="connsiteX20" fmla="*/ 1317625 w 1812925"/>
                    <a:gd name="connsiteY20" fmla="*/ 474133 h 1807633"/>
                    <a:gd name="connsiteX21" fmla="*/ 1414992 w 1812925"/>
                    <a:gd name="connsiteY21" fmla="*/ 260350 h 1807633"/>
                    <a:gd name="connsiteX22" fmla="*/ 1364192 w 1812925"/>
                    <a:gd name="connsiteY22" fmla="*/ 299508 h 1807633"/>
                    <a:gd name="connsiteX23" fmla="*/ 1255183 w 1812925"/>
                    <a:gd name="connsiteY23" fmla="*/ 218016 h 1807633"/>
                    <a:gd name="connsiteX24" fmla="*/ 1242483 w 1812925"/>
                    <a:gd name="connsiteY24" fmla="*/ 89958 h 1807633"/>
                    <a:gd name="connsiteX25" fmla="*/ 1048808 w 1812925"/>
                    <a:gd name="connsiteY25" fmla="*/ 81491 h 1807633"/>
                    <a:gd name="connsiteX26" fmla="*/ 824442 w 1812925"/>
                    <a:gd name="connsiteY26" fmla="*/ 0 h 1807633"/>
                    <a:gd name="connsiteX27" fmla="*/ 833967 w 1812925"/>
                    <a:gd name="connsiteY27" fmla="*/ 140758 h 1807633"/>
                    <a:gd name="connsiteX28" fmla="*/ 787400 w 1812925"/>
                    <a:gd name="connsiteY28" fmla="*/ 158750 h 1807633"/>
                    <a:gd name="connsiteX29" fmla="*/ 765175 w 1812925"/>
                    <a:gd name="connsiteY29" fmla="*/ 270933 h 1807633"/>
                    <a:gd name="connsiteX30" fmla="*/ 654050 w 1812925"/>
                    <a:gd name="connsiteY30" fmla="*/ 296333 h 1807633"/>
                    <a:gd name="connsiteX31" fmla="*/ 0 w 1812925"/>
                    <a:gd name="connsiteY31" fmla="*/ 680508 h 1807633"/>
                    <a:gd name="connsiteX32" fmla="*/ 98425 w 1812925"/>
                    <a:gd name="connsiteY32" fmla="*/ 1017058 h 1807633"/>
                    <a:gd name="connsiteX33" fmla="*/ 63500 w 1812925"/>
                    <a:gd name="connsiteY33" fmla="*/ 1023408 h 1807633"/>
                    <a:gd name="connsiteX34" fmla="*/ 79375 w 1812925"/>
                    <a:gd name="connsiteY34" fmla="*/ 1093258 h 1807633"/>
                    <a:gd name="connsiteX35" fmla="*/ 168275 w 1812925"/>
                    <a:gd name="connsiteY35" fmla="*/ 1083733 h 1807633"/>
                    <a:gd name="connsiteX36" fmla="*/ 180975 w 1812925"/>
                    <a:gd name="connsiteY36" fmla="*/ 1125008 h 1807633"/>
                    <a:gd name="connsiteX37" fmla="*/ 146050 w 1812925"/>
                    <a:gd name="connsiteY37" fmla="*/ 1172633 h 1807633"/>
                    <a:gd name="connsiteX0" fmla="*/ 146050 w 1812925"/>
                    <a:gd name="connsiteY0" fmla="*/ 1172633 h 1807633"/>
                    <a:gd name="connsiteX1" fmla="*/ 568325 w 1812925"/>
                    <a:gd name="connsiteY1" fmla="*/ 1242483 h 1807633"/>
                    <a:gd name="connsiteX2" fmla="*/ 920750 w 1812925"/>
                    <a:gd name="connsiteY2" fmla="*/ 1480608 h 1807633"/>
                    <a:gd name="connsiteX3" fmla="*/ 1127125 w 1812925"/>
                    <a:gd name="connsiteY3" fmla="*/ 1553633 h 1807633"/>
                    <a:gd name="connsiteX4" fmla="*/ 1422400 w 1812925"/>
                    <a:gd name="connsiteY4" fmla="*/ 1807633 h 1807633"/>
                    <a:gd name="connsiteX5" fmla="*/ 1428750 w 1812925"/>
                    <a:gd name="connsiteY5" fmla="*/ 1607608 h 1807633"/>
                    <a:gd name="connsiteX6" fmla="*/ 1476375 w 1812925"/>
                    <a:gd name="connsiteY6" fmla="*/ 1547283 h 1807633"/>
                    <a:gd name="connsiteX7" fmla="*/ 1489075 w 1812925"/>
                    <a:gd name="connsiteY7" fmla="*/ 1480608 h 1807633"/>
                    <a:gd name="connsiteX8" fmla="*/ 1524000 w 1812925"/>
                    <a:gd name="connsiteY8" fmla="*/ 1432983 h 1807633"/>
                    <a:gd name="connsiteX9" fmla="*/ 1511300 w 1812925"/>
                    <a:gd name="connsiteY9" fmla="*/ 1372658 h 1807633"/>
                    <a:gd name="connsiteX10" fmla="*/ 1609725 w 1812925"/>
                    <a:gd name="connsiteY10" fmla="*/ 1280583 h 1807633"/>
                    <a:gd name="connsiteX11" fmla="*/ 1717675 w 1812925"/>
                    <a:gd name="connsiteY11" fmla="*/ 1207558 h 1807633"/>
                    <a:gd name="connsiteX12" fmla="*/ 1549400 w 1812925"/>
                    <a:gd name="connsiteY12" fmla="*/ 998008 h 1807633"/>
                    <a:gd name="connsiteX13" fmla="*/ 1803400 w 1812925"/>
                    <a:gd name="connsiteY13" fmla="*/ 921808 h 1807633"/>
                    <a:gd name="connsiteX14" fmla="*/ 1812925 w 1812925"/>
                    <a:gd name="connsiteY14" fmla="*/ 801158 h 1807633"/>
                    <a:gd name="connsiteX15" fmla="*/ 1689100 w 1812925"/>
                    <a:gd name="connsiteY15" fmla="*/ 709083 h 1807633"/>
                    <a:gd name="connsiteX16" fmla="*/ 1511300 w 1812925"/>
                    <a:gd name="connsiteY16" fmla="*/ 651933 h 1807633"/>
                    <a:gd name="connsiteX17" fmla="*/ 1409700 w 1812925"/>
                    <a:gd name="connsiteY17" fmla="*/ 632883 h 1807633"/>
                    <a:gd name="connsiteX18" fmla="*/ 1346200 w 1812925"/>
                    <a:gd name="connsiteY18" fmla="*/ 556683 h 1807633"/>
                    <a:gd name="connsiteX19" fmla="*/ 1346200 w 1812925"/>
                    <a:gd name="connsiteY19" fmla="*/ 496358 h 1807633"/>
                    <a:gd name="connsiteX20" fmla="*/ 1417108 w 1812925"/>
                    <a:gd name="connsiteY20" fmla="*/ 361950 h 1807633"/>
                    <a:gd name="connsiteX21" fmla="*/ 1414992 w 1812925"/>
                    <a:gd name="connsiteY21" fmla="*/ 260350 h 1807633"/>
                    <a:gd name="connsiteX22" fmla="*/ 1364192 w 1812925"/>
                    <a:gd name="connsiteY22" fmla="*/ 299508 h 1807633"/>
                    <a:gd name="connsiteX23" fmla="*/ 1255183 w 1812925"/>
                    <a:gd name="connsiteY23" fmla="*/ 218016 h 1807633"/>
                    <a:gd name="connsiteX24" fmla="*/ 1242483 w 1812925"/>
                    <a:gd name="connsiteY24" fmla="*/ 89958 h 1807633"/>
                    <a:gd name="connsiteX25" fmla="*/ 1048808 w 1812925"/>
                    <a:gd name="connsiteY25" fmla="*/ 81491 h 1807633"/>
                    <a:gd name="connsiteX26" fmla="*/ 824442 w 1812925"/>
                    <a:gd name="connsiteY26" fmla="*/ 0 h 1807633"/>
                    <a:gd name="connsiteX27" fmla="*/ 833967 w 1812925"/>
                    <a:gd name="connsiteY27" fmla="*/ 140758 h 1807633"/>
                    <a:gd name="connsiteX28" fmla="*/ 787400 w 1812925"/>
                    <a:gd name="connsiteY28" fmla="*/ 158750 h 1807633"/>
                    <a:gd name="connsiteX29" fmla="*/ 765175 w 1812925"/>
                    <a:gd name="connsiteY29" fmla="*/ 270933 h 1807633"/>
                    <a:gd name="connsiteX30" fmla="*/ 654050 w 1812925"/>
                    <a:gd name="connsiteY30" fmla="*/ 296333 h 1807633"/>
                    <a:gd name="connsiteX31" fmla="*/ 0 w 1812925"/>
                    <a:gd name="connsiteY31" fmla="*/ 680508 h 1807633"/>
                    <a:gd name="connsiteX32" fmla="*/ 98425 w 1812925"/>
                    <a:gd name="connsiteY32" fmla="*/ 1017058 h 1807633"/>
                    <a:gd name="connsiteX33" fmla="*/ 63500 w 1812925"/>
                    <a:gd name="connsiteY33" fmla="*/ 1023408 h 1807633"/>
                    <a:gd name="connsiteX34" fmla="*/ 79375 w 1812925"/>
                    <a:gd name="connsiteY34" fmla="*/ 1093258 h 1807633"/>
                    <a:gd name="connsiteX35" fmla="*/ 168275 w 1812925"/>
                    <a:gd name="connsiteY35" fmla="*/ 1083733 h 1807633"/>
                    <a:gd name="connsiteX36" fmla="*/ 180975 w 1812925"/>
                    <a:gd name="connsiteY36" fmla="*/ 1125008 h 1807633"/>
                    <a:gd name="connsiteX37" fmla="*/ 146050 w 1812925"/>
                    <a:gd name="connsiteY37" fmla="*/ 1172633 h 1807633"/>
                    <a:gd name="connsiteX0" fmla="*/ 146050 w 1812925"/>
                    <a:gd name="connsiteY0" fmla="*/ 1172633 h 1807633"/>
                    <a:gd name="connsiteX1" fmla="*/ 568325 w 1812925"/>
                    <a:gd name="connsiteY1" fmla="*/ 1242483 h 1807633"/>
                    <a:gd name="connsiteX2" fmla="*/ 920750 w 1812925"/>
                    <a:gd name="connsiteY2" fmla="*/ 1480608 h 1807633"/>
                    <a:gd name="connsiteX3" fmla="*/ 1127125 w 1812925"/>
                    <a:gd name="connsiteY3" fmla="*/ 1553633 h 1807633"/>
                    <a:gd name="connsiteX4" fmla="*/ 1422400 w 1812925"/>
                    <a:gd name="connsiteY4" fmla="*/ 1807633 h 1807633"/>
                    <a:gd name="connsiteX5" fmla="*/ 1428750 w 1812925"/>
                    <a:gd name="connsiteY5" fmla="*/ 1607608 h 1807633"/>
                    <a:gd name="connsiteX6" fmla="*/ 1476375 w 1812925"/>
                    <a:gd name="connsiteY6" fmla="*/ 1547283 h 1807633"/>
                    <a:gd name="connsiteX7" fmla="*/ 1489075 w 1812925"/>
                    <a:gd name="connsiteY7" fmla="*/ 1480608 h 1807633"/>
                    <a:gd name="connsiteX8" fmla="*/ 1524000 w 1812925"/>
                    <a:gd name="connsiteY8" fmla="*/ 1432983 h 1807633"/>
                    <a:gd name="connsiteX9" fmla="*/ 1511300 w 1812925"/>
                    <a:gd name="connsiteY9" fmla="*/ 1372658 h 1807633"/>
                    <a:gd name="connsiteX10" fmla="*/ 1609725 w 1812925"/>
                    <a:gd name="connsiteY10" fmla="*/ 1280583 h 1807633"/>
                    <a:gd name="connsiteX11" fmla="*/ 1717675 w 1812925"/>
                    <a:gd name="connsiteY11" fmla="*/ 1207558 h 1807633"/>
                    <a:gd name="connsiteX12" fmla="*/ 1549400 w 1812925"/>
                    <a:gd name="connsiteY12" fmla="*/ 998008 h 1807633"/>
                    <a:gd name="connsiteX13" fmla="*/ 1803400 w 1812925"/>
                    <a:gd name="connsiteY13" fmla="*/ 921808 h 1807633"/>
                    <a:gd name="connsiteX14" fmla="*/ 1812925 w 1812925"/>
                    <a:gd name="connsiteY14" fmla="*/ 801158 h 1807633"/>
                    <a:gd name="connsiteX15" fmla="*/ 1689100 w 1812925"/>
                    <a:gd name="connsiteY15" fmla="*/ 709083 h 1807633"/>
                    <a:gd name="connsiteX16" fmla="*/ 1511300 w 1812925"/>
                    <a:gd name="connsiteY16" fmla="*/ 651933 h 1807633"/>
                    <a:gd name="connsiteX17" fmla="*/ 1409700 w 1812925"/>
                    <a:gd name="connsiteY17" fmla="*/ 632883 h 1807633"/>
                    <a:gd name="connsiteX18" fmla="*/ 1346200 w 1812925"/>
                    <a:gd name="connsiteY18" fmla="*/ 556683 h 1807633"/>
                    <a:gd name="connsiteX19" fmla="*/ 1587500 w 1812925"/>
                    <a:gd name="connsiteY19" fmla="*/ 538691 h 1807633"/>
                    <a:gd name="connsiteX20" fmla="*/ 1417108 w 1812925"/>
                    <a:gd name="connsiteY20" fmla="*/ 361950 h 1807633"/>
                    <a:gd name="connsiteX21" fmla="*/ 1414992 w 1812925"/>
                    <a:gd name="connsiteY21" fmla="*/ 260350 h 1807633"/>
                    <a:gd name="connsiteX22" fmla="*/ 1364192 w 1812925"/>
                    <a:gd name="connsiteY22" fmla="*/ 299508 h 1807633"/>
                    <a:gd name="connsiteX23" fmla="*/ 1255183 w 1812925"/>
                    <a:gd name="connsiteY23" fmla="*/ 218016 h 1807633"/>
                    <a:gd name="connsiteX24" fmla="*/ 1242483 w 1812925"/>
                    <a:gd name="connsiteY24" fmla="*/ 89958 h 1807633"/>
                    <a:gd name="connsiteX25" fmla="*/ 1048808 w 1812925"/>
                    <a:gd name="connsiteY25" fmla="*/ 81491 h 1807633"/>
                    <a:gd name="connsiteX26" fmla="*/ 824442 w 1812925"/>
                    <a:gd name="connsiteY26" fmla="*/ 0 h 1807633"/>
                    <a:gd name="connsiteX27" fmla="*/ 833967 w 1812925"/>
                    <a:gd name="connsiteY27" fmla="*/ 140758 h 1807633"/>
                    <a:gd name="connsiteX28" fmla="*/ 787400 w 1812925"/>
                    <a:gd name="connsiteY28" fmla="*/ 158750 h 1807633"/>
                    <a:gd name="connsiteX29" fmla="*/ 765175 w 1812925"/>
                    <a:gd name="connsiteY29" fmla="*/ 270933 h 1807633"/>
                    <a:gd name="connsiteX30" fmla="*/ 654050 w 1812925"/>
                    <a:gd name="connsiteY30" fmla="*/ 296333 h 1807633"/>
                    <a:gd name="connsiteX31" fmla="*/ 0 w 1812925"/>
                    <a:gd name="connsiteY31" fmla="*/ 680508 h 1807633"/>
                    <a:gd name="connsiteX32" fmla="*/ 98425 w 1812925"/>
                    <a:gd name="connsiteY32" fmla="*/ 1017058 h 1807633"/>
                    <a:gd name="connsiteX33" fmla="*/ 63500 w 1812925"/>
                    <a:gd name="connsiteY33" fmla="*/ 1023408 h 1807633"/>
                    <a:gd name="connsiteX34" fmla="*/ 79375 w 1812925"/>
                    <a:gd name="connsiteY34" fmla="*/ 1093258 h 1807633"/>
                    <a:gd name="connsiteX35" fmla="*/ 168275 w 1812925"/>
                    <a:gd name="connsiteY35" fmla="*/ 1083733 h 1807633"/>
                    <a:gd name="connsiteX36" fmla="*/ 180975 w 1812925"/>
                    <a:gd name="connsiteY36" fmla="*/ 1125008 h 1807633"/>
                    <a:gd name="connsiteX37" fmla="*/ 146050 w 1812925"/>
                    <a:gd name="connsiteY37" fmla="*/ 1172633 h 1807633"/>
                    <a:gd name="connsiteX0" fmla="*/ 146050 w 1812925"/>
                    <a:gd name="connsiteY0" fmla="*/ 1172633 h 1807633"/>
                    <a:gd name="connsiteX1" fmla="*/ 568325 w 1812925"/>
                    <a:gd name="connsiteY1" fmla="*/ 1242483 h 1807633"/>
                    <a:gd name="connsiteX2" fmla="*/ 920750 w 1812925"/>
                    <a:gd name="connsiteY2" fmla="*/ 1480608 h 1807633"/>
                    <a:gd name="connsiteX3" fmla="*/ 1127125 w 1812925"/>
                    <a:gd name="connsiteY3" fmla="*/ 1553633 h 1807633"/>
                    <a:gd name="connsiteX4" fmla="*/ 1422400 w 1812925"/>
                    <a:gd name="connsiteY4" fmla="*/ 1807633 h 1807633"/>
                    <a:gd name="connsiteX5" fmla="*/ 1428750 w 1812925"/>
                    <a:gd name="connsiteY5" fmla="*/ 1607608 h 1807633"/>
                    <a:gd name="connsiteX6" fmla="*/ 1476375 w 1812925"/>
                    <a:gd name="connsiteY6" fmla="*/ 1547283 h 1807633"/>
                    <a:gd name="connsiteX7" fmla="*/ 1489075 w 1812925"/>
                    <a:gd name="connsiteY7" fmla="*/ 1480608 h 1807633"/>
                    <a:gd name="connsiteX8" fmla="*/ 1524000 w 1812925"/>
                    <a:gd name="connsiteY8" fmla="*/ 1432983 h 1807633"/>
                    <a:gd name="connsiteX9" fmla="*/ 1511300 w 1812925"/>
                    <a:gd name="connsiteY9" fmla="*/ 1372658 h 1807633"/>
                    <a:gd name="connsiteX10" fmla="*/ 1609725 w 1812925"/>
                    <a:gd name="connsiteY10" fmla="*/ 1280583 h 1807633"/>
                    <a:gd name="connsiteX11" fmla="*/ 1717675 w 1812925"/>
                    <a:gd name="connsiteY11" fmla="*/ 1207558 h 1807633"/>
                    <a:gd name="connsiteX12" fmla="*/ 1549400 w 1812925"/>
                    <a:gd name="connsiteY12" fmla="*/ 998008 h 1807633"/>
                    <a:gd name="connsiteX13" fmla="*/ 1803400 w 1812925"/>
                    <a:gd name="connsiteY13" fmla="*/ 921808 h 1807633"/>
                    <a:gd name="connsiteX14" fmla="*/ 1812925 w 1812925"/>
                    <a:gd name="connsiteY14" fmla="*/ 801158 h 1807633"/>
                    <a:gd name="connsiteX15" fmla="*/ 1689100 w 1812925"/>
                    <a:gd name="connsiteY15" fmla="*/ 709083 h 1807633"/>
                    <a:gd name="connsiteX16" fmla="*/ 1511300 w 1812925"/>
                    <a:gd name="connsiteY16" fmla="*/ 651933 h 1807633"/>
                    <a:gd name="connsiteX17" fmla="*/ 1409700 w 1812925"/>
                    <a:gd name="connsiteY17" fmla="*/ 632883 h 1807633"/>
                    <a:gd name="connsiteX18" fmla="*/ 1657350 w 1812925"/>
                    <a:gd name="connsiteY18" fmla="*/ 535516 h 1807633"/>
                    <a:gd name="connsiteX19" fmla="*/ 1587500 w 1812925"/>
                    <a:gd name="connsiteY19" fmla="*/ 538691 h 1807633"/>
                    <a:gd name="connsiteX20" fmla="*/ 1417108 w 1812925"/>
                    <a:gd name="connsiteY20" fmla="*/ 361950 h 1807633"/>
                    <a:gd name="connsiteX21" fmla="*/ 1414992 w 1812925"/>
                    <a:gd name="connsiteY21" fmla="*/ 260350 h 1807633"/>
                    <a:gd name="connsiteX22" fmla="*/ 1364192 w 1812925"/>
                    <a:gd name="connsiteY22" fmla="*/ 299508 h 1807633"/>
                    <a:gd name="connsiteX23" fmla="*/ 1255183 w 1812925"/>
                    <a:gd name="connsiteY23" fmla="*/ 218016 h 1807633"/>
                    <a:gd name="connsiteX24" fmla="*/ 1242483 w 1812925"/>
                    <a:gd name="connsiteY24" fmla="*/ 89958 h 1807633"/>
                    <a:gd name="connsiteX25" fmla="*/ 1048808 w 1812925"/>
                    <a:gd name="connsiteY25" fmla="*/ 81491 h 1807633"/>
                    <a:gd name="connsiteX26" fmla="*/ 824442 w 1812925"/>
                    <a:gd name="connsiteY26" fmla="*/ 0 h 1807633"/>
                    <a:gd name="connsiteX27" fmla="*/ 833967 w 1812925"/>
                    <a:gd name="connsiteY27" fmla="*/ 140758 h 1807633"/>
                    <a:gd name="connsiteX28" fmla="*/ 787400 w 1812925"/>
                    <a:gd name="connsiteY28" fmla="*/ 158750 h 1807633"/>
                    <a:gd name="connsiteX29" fmla="*/ 765175 w 1812925"/>
                    <a:gd name="connsiteY29" fmla="*/ 270933 h 1807633"/>
                    <a:gd name="connsiteX30" fmla="*/ 654050 w 1812925"/>
                    <a:gd name="connsiteY30" fmla="*/ 296333 h 1807633"/>
                    <a:gd name="connsiteX31" fmla="*/ 0 w 1812925"/>
                    <a:gd name="connsiteY31" fmla="*/ 680508 h 1807633"/>
                    <a:gd name="connsiteX32" fmla="*/ 98425 w 1812925"/>
                    <a:gd name="connsiteY32" fmla="*/ 1017058 h 1807633"/>
                    <a:gd name="connsiteX33" fmla="*/ 63500 w 1812925"/>
                    <a:gd name="connsiteY33" fmla="*/ 1023408 h 1807633"/>
                    <a:gd name="connsiteX34" fmla="*/ 79375 w 1812925"/>
                    <a:gd name="connsiteY34" fmla="*/ 1093258 h 1807633"/>
                    <a:gd name="connsiteX35" fmla="*/ 168275 w 1812925"/>
                    <a:gd name="connsiteY35" fmla="*/ 1083733 h 1807633"/>
                    <a:gd name="connsiteX36" fmla="*/ 180975 w 1812925"/>
                    <a:gd name="connsiteY36" fmla="*/ 1125008 h 1807633"/>
                    <a:gd name="connsiteX37" fmla="*/ 146050 w 1812925"/>
                    <a:gd name="connsiteY37" fmla="*/ 1172633 h 1807633"/>
                    <a:gd name="connsiteX0" fmla="*/ 146050 w 1812925"/>
                    <a:gd name="connsiteY0" fmla="*/ 1172633 h 1807633"/>
                    <a:gd name="connsiteX1" fmla="*/ 568325 w 1812925"/>
                    <a:gd name="connsiteY1" fmla="*/ 1242483 h 1807633"/>
                    <a:gd name="connsiteX2" fmla="*/ 920750 w 1812925"/>
                    <a:gd name="connsiteY2" fmla="*/ 1480608 h 1807633"/>
                    <a:gd name="connsiteX3" fmla="*/ 1127125 w 1812925"/>
                    <a:gd name="connsiteY3" fmla="*/ 1553633 h 1807633"/>
                    <a:gd name="connsiteX4" fmla="*/ 1422400 w 1812925"/>
                    <a:gd name="connsiteY4" fmla="*/ 1807633 h 1807633"/>
                    <a:gd name="connsiteX5" fmla="*/ 1428750 w 1812925"/>
                    <a:gd name="connsiteY5" fmla="*/ 1607608 h 1807633"/>
                    <a:gd name="connsiteX6" fmla="*/ 1476375 w 1812925"/>
                    <a:gd name="connsiteY6" fmla="*/ 1547283 h 1807633"/>
                    <a:gd name="connsiteX7" fmla="*/ 1489075 w 1812925"/>
                    <a:gd name="connsiteY7" fmla="*/ 1480608 h 1807633"/>
                    <a:gd name="connsiteX8" fmla="*/ 1524000 w 1812925"/>
                    <a:gd name="connsiteY8" fmla="*/ 1432983 h 1807633"/>
                    <a:gd name="connsiteX9" fmla="*/ 1511300 w 1812925"/>
                    <a:gd name="connsiteY9" fmla="*/ 1372658 h 1807633"/>
                    <a:gd name="connsiteX10" fmla="*/ 1609725 w 1812925"/>
                    <a:gd name="connsiteY10" fmla="*/ 1280583 h 1807633"/>
                    <a:gd name="connsiteX11" fmla="*/ 1717675 w 1812925"/>
                    <a:gd name="connsiteY11" fmla="*/ 1207558 h 1807633"/>
                    <a:gd name="connsiteX12" fmla="*/ 1549400 w 1812925"/>
                    <a:gd name="connsiteY12" fmla="*/ 998008 h 1807633"/>
                    <a:gd name="connsiteX13" fmla="*/ 1803400 w 1812925"/>
                    <a:gd name="connsiteY13" fmla="*/ 921808 h 1807633"/>
                    <a:gd name="connsiteX14" fmla="*/ 1812925 w 1812925"/>
                    <a:gd name="connsiteY14" fmla="*/ 801158 h 1807633"/>
                    <a:gd name="connsiteX15" fmla="*/ 1689100 w 1812925"/>
                    <a:gd name="connsiteY15" fmla="*/ 709083 h 1807633"/>
                    <a:gd name="connsiteX16" fmla="*/ 1511300 w 1812925"/>
                    <a:gd name="connsiteY16" fmla="*/ 651933 h 1807633"/>
                    <a:gd name="connsiteX17" fmla="*/ 1691216 w 1812925"/>
                    <a:gd name="connsiteY17" fmla="*/ 556683 h 1807633"/>
                    <a:gd name="connsiteX18" fmla="*/ 1657350 w 1812925"/>
                    <a:gd name="connsiteY18" fmla="*/ 535516 h 1807633"/>
                    <a:gd name="connsiteX19" fmla="*/ 1587500 w 1812925"/>
                    <a:gd name="connsiteY19" fmla="*/ 538691 h 1807633"/>
                    <a:gd name="connsiteX20" fmla="*/ 1417108 w 1812925"/>
                    <a:gd name="connsiteY20" fmla="*/ 361950 h 1807633"/>
                    <a:gd name="connsiteX21" fmla="*/ 1414992 w 1812925"/>
                    <a:gd name="connsiteY21" fmla="*/ 260350 h 1807633"/>
                    <a:gd name="connsiteX22" fmla="*/ 1364192 w 1812925"/>
                    <a:gd name="connsiteY22" fmla="*/ 299508 h 1807633"/>
                    <a:gd name="connsiteX23" fmla="*/ 1255183 w 1812925"/>
                    <a:gd name="connsiteY23" fmla="*/ 218016 h 1807633"/>
                    <a:gd name="connsiteX24" fmla="*/ 1242483 w 1812925"/>
                    <a:gd name="connsiteY24" fmla="*/ 89958 h 1807633"/>
                    <a:gd name="connsiteX25" fmla="*/ 1048808 w 1812925"/>
                    <a:gd name="connsiteY25" fmla="*/ 81491 h 1807633"/>
                    <a:gd name="connsiteX26" fmla="*/ 824442 w 1812925"/>
                    <a:gd name="connsiteY26" fmla="*/ 0 h 1807633"/>
                    <a:gd name="connsiteX27" fmla="*/ 833967 w 1812925"/>
                    <a:gd name="connsiteY27" fmla="*/ 140758 h 1807633"/>
                    <a:gd name="connsiteX28" fmla="*/ 787400 w 1812925"/>
                    <a:gd name="connsiteY28" fmla="*/ 158750 h 1807633"/>
                    <a:gd name="connsiteX29" fmla="*/ 765175 w 1812925"/>
                    <a:gd name="connsiteY29" fmla="*/ 270933 h 1807633"/>
                    <a:gd name="connsiteX30" fmla="*/ 654050 w 1812925"/>
                    <a:gd name="connsiteY30" fmla="*/ 296333 h 1807633"/>
                    <a:gd name="connsiteX31" fmla="*/ 0 w 1812925"/>
                    <a:gd name="connsiteY31" fmla="*/ 680508 h 1807633"/>
                    <a:gd name="connsiteX32" fmla="*/ 98425 w 1812925"/>
                    <a:gd name="connsiteY32" fmla="*/ 1017058 h 1807633"/>
                    <a:gd name="connsiteX33" fmla="*/ 63500 w 1812925"/>
                    <a:gd name="connsiteY33" fmla="*/ 1023408 h 1807633"/>
                    <a:gd name="connsiteX34" fmla="*/ 79375 w 1812925"/>
                    <a:gd name="connsiteY34" fmla="*/ 1093258 h 1807633"/>
                    <a:gd name="connsiteX35" fmla="*/ 168275 w 1812925"/>
                    <a:gd name="connsiteY35" fmla="*/ 1083733 h 1807633"/>
                    <a:gd name="connsiteX36" fmla="*/ 180975 w 1812925"/>
                    <a:gd name="connsiteY36" fmla="*/ 1125008 h 1807633"/>
                    <a:gd name="connsiteX37" fmla="*/ 146050 w 1812925"/>
                    <a:gd name="connsiteY37" fmla="*/ 1172633 h 1807633"/>
                    <a:gd name="connsiteX0" fmla="*/ 146050 w 1812925"/>
                    <a:gd name="connsiteY0" fmla="*/ 1172633 h 1807633"/>
                    <a:gd name="connsiteX1" fmla="*/ 568325 w 1812925"/>
                    <a:gd name="connsiteY1" fmla="*/ 1242483 h 1807633"/>
                    <a:gd name="connsiteX2" fmla="*/ 920750 w 1812925"/>
                    <a:gd name="connsiteY2" fmla="*/ 1480608 h 1807633"/>
                    <a:gd name="connsiteX3" fmla="*/ 1127125 w 1812925"/>
                    <a:gd name="connsiteY3" fmla="*/ 1553633 h 1807633"/>
                    <a:gd name="connsiteX4" fmla="*/ 1422400 w 1812925"/>
                    <a:gd name="connsiteY4" fmla="*/ 1807633 h 1807633"/>
                    <a:gd name="connsiteX5" fmla="*/ 1428750 w 1812925"/>
                    <a:gd name="connsiteY5" fmla="*/ 1607608 h 1807633"/>
                    <a:gd name="connsiteX6" fmla="*/ 1476375 w 1812925"/>
                    <a:gd name="connsiteY6" fmla="*/ 1547283 h 1807633"/>
                    <a:gd name="connsiteX7" fmla="*/ 1489075 w 1812925"/>
                    <a:gd name="connsiteY7" fmla="*/ 1480608 h 1807633"/>
                    <a:gd name="connsiteX8" fmla="*/ 1524000 w 1812925"/>
                    <a:gd name="connsiteY8" fmla="*/ 1432983 h 1807633"/>
                    <a:gd name="connsiteX9" fmla="*/ 1511300 w 1812925"/>
                    <a:gd name="connsiteY9" fmla="*/ 1372658 h 1807633"/>
                    <a:gd name="connsiteX10" fmla="*/ 1609725 w 1812925"/>
                    <a:gd name="connsiteY10" fmla="*/ 1280583 h 1807633"/>
                    <a:gd name="connsiteX11" fmla="*/ 1717675 w 1812925"/>
                    <a:gd name="connsiteY11" fmla="*/ 1207558 h 1807633"/>
                    <a:gd name="connsiteX12" fmla="*/ 1549400 w 1812925"/>
                    <a:gd name="connsiteY12" fmla="*/ 998008 h 1807633"/>
                    <a:gd name="connsiteX13" fmla="*/ 1803400 w 1812925"/>
                    <a:gd name="connsiteY13" fmla="*/ 921808 h 1807633"/>
                    <a:gd name="connsiteX14" fmla="*/ 1812925 w 1812925"/>
                    <a:gd name="connsiteY14" fmla="*/ 801158 h 1807633"/>
                    <a:gd name="connsiteX15" fmla="*/ 1689100 w 1812925"/>
                    <a:gd name="connsiteY15" fmla="*/ 709083 h 1807633"/>
                    <a:gd name="connsiteX16" fmla="*/ 1794934 w 1812925"/>
                    <a:gd name="connsiteY16" fmla="*/ 558799 h 1807633"/>
                    <a:gd name="connsiteX17" fmla="*/ 1691216 w 1812925"/>
                    <a:gd name="connsiteY17" fmla="*/ 556683 h 1807633"/>
                    <a:gd name="connsiteX18" fmla="*/ 1657350 w 1812925"/>
                    <a:gd name="connsiteY18" fmla="*/ 535516 h 1807633"/>
                    <a:gd name="connsiteX19" fmla="*/ 1587500 w 1812925"/>
                    <a:gd name="connsiteY19" fmla="*/ 538691 h 1807633"/>
                    <a:gd name="connsiteX20" fmla="*/ 1417108 w 1812925"/>
                    <a:gd name="connsiteY20" fmla="*/ 361950 h 1807633"/>
                    <a:gd name="connsiteX21" fmla="*/ 1414992 w 1812925"/>
                    <a:gd name="connsiteY21" fmla="*/ 260350 h 1807633"/>
                    <a:gd name="connsiteX22" fmla="*/ 1364192 w 1812925"/>
                    <a:gd name="connsiteY22" fmla="*/ 299508 h 1807633"/>
                    <a:gd name="connsiteX23" fmla="*/ 1255183 w 1812925"/>
                    <a:gd name="connsiteY23" fmla="*/ 218016 h 1807633"/>
                    <a:gd name="connsiteX24" fmla="*/ 1242483 w 1812925"/>
                    <a:gd name="connsiteY24" fmla="*/ 89958 h 1807633"/>
                    <a:gd name="connsiteX25" fmla="*/ 1048808 w 1812925"/>
                    <a:gd name="connsiteY25" fmla="*/ 81491 h 1807633"/>
                    <a:gd name="connsiteX26" fmla="*/ 824442 w 1812925"/>
                    <a:gd name="connsiteY26" fmla="*/ 0 h 1807633"/>
                    <a:gd name="connsiteX27" fmla="*/ 833967 w 1812925"/>
                    <a:gd name="connsiteY27" fmla="*/ 140758 h 1807633"/>
                    <a:gd name="connsiteX28" fmla="*/ 787400 w 1812925"/>
                    <a:gd name="connsiteY28" fmla="*/ 158750 h 1807633"/>
                    <a:gd name="connsiteX29" fmla="*/ 765175 w 1812925"/>
                    <a:gd name="connsiteY29" fmla="*/ 270933 h 1807633"/>
                    <a:gd name="connsiteX30" fmla="*/ 654050 w 1812925"/>
                    <a:gd name="connsiteY30" fmla="*/ 296333 h 1807633"/>
                    <a:gd name="connsiteX31" fmla="*/ 0 w 1812925"/>
                    <a:gd name="connsiteY31" fmla="*/ 680508 h 1807633"/>
                    <a:gd name="connsiteX32" fmla="*/ 98425 w 1812925"/>
                    <a:gd name="connsiteY32" fmla="*/ 1017058 h 1807633"/>
                    <a:gd name="connsiteX33" fmla="*/ 63500 w 1812925"/>
                    <a:gd name="connsiteY33" fmla="*/ 1023408 h 1807633"/>
                    <a:gd name="connsiteX34" fmla="*/ 79375 w 1812925"/>
                    <a:gd name="connsiteY34" fmla="*/ 1093258 h 1807633"/>
                    <a:gd name="connsiteX35" fmla="*/ 168275 w 1812925"/>
                    <a:gd name="connsiteY35" fmla="*/ 1083733 h 1807633"/>
                    <a:gd name="connsiteX36" fmla="*/ 180975 w 1812925"/>
                    <a:gd name="connsiteY36" fmla="*/ 1125008 h 1807633"/>
                    <a:gd name="connsiteX37" fmla="*/ 146050 w 1812925"/>
                    <a:gd name="connsiteY37" fmla="*/ 1172633 h 1807633"/>
                    <a:gd name="connsiteX0" fmla="*/ 146050 w 1812925"/>
                    <a:gd name="connsiteY0" fmla="*/ 1172633 h 1807633"/>
                    <a:gd name="connsiteX1" fmla="*/ 568325 w 1812925"/>
                    <a:gd name="connsiteY1" fmla="*/ 1242483 h 1807633"/>
                    <a:gd name="connsiteX2" fmla="*/ 920750 w 1812925"/>
                    <a:gd name="connsiteY2" fmla="*/ 1480608 h 1807633"/>
                    <a:gd name="connsiteX3" fmla="*/ 1127125 w 1812925"/>
                    <a:gd name="connsiteY3" fmla="*/ 1553633 h 1807633"/>
                    <a:gd name="connsiteX4" fmla="*/ 1422400 w 1812925"/>
                    <a:gd name="connsiteY4" fmla="*/ 1807633 h 1807633"/>
                    <a:gd name="connsiteX5" fmla="*/ 1428750 w 1812925"/>
                    <a:gd name="connsiteY5" fmla="*/ 1607608 h 1807633"/>
                    <a:gd name="connsiteX6" fmla="*/ 1476375 w 1812925"/>
                    <a:gd name="connsiteY6" fmla="*/ 1547283 h 1807633"/>
                    <a:gd name="connsiteX7" fmla="*/ 1489075 w 1812925"/>
                    <a:gd name="connsiteY7" fmla="*/ 1480608 h 1807633"/>
                    <a:gd name="connsiteX8" fmla="*/ 1524000 w 1812925"/>
                    <a:gd name="connsiteY8" fmla="*/ 1432983 h 1807633"/>
                    <a:gd name="connsiteX9" fmla="*/ 1511300 w 1812925"/>
                    <a:gd name="connsiteY9" fmla="*/ 1372658 h 1807633"/>
                    <a:gd name="connsiteX10" fmla="*/ 1609725 w 1812925"/>
                    <a:gd name="connsiteY10" fmla="*/ 1280583 h 1807633"/>
                    <a:gd name="connsiteX11" fmla="*/ 1717675 w 1812925"/>
                    <a:gd name="connsiteY11" fmla="*/ 1207558 h 1807633"/>
                    <a:gd name="connsiteX12" fmla="*/ 1549400 w 1812925"/>
                    <a:gd name="connsiteY12" fmla="*/ 998008 h 1807633"/>
                    <a:gd name="connsiteX13" fmla="*/ 1803400 w 1812925"/>
                    <a:gd name="connsiteY13" fmla="*/ 921808 h 1807633"/>
                    <a:gd name="connsiteX14" fmla="*/ 1812925 w 1812925"/>
                    <a:gd name="connsiteY14" fmla="*/ 801158 h 1807633"/>
                    <a:gd name="connsiteX15" fmla="*/ 1744134 w 1812925"/>
                    <a:gd name="connsiteY15" fmla="*/ 755650 h 1807633"/>
                    <a:gd name="connsiteX16" fmla="*/ 1794934 w 1812925"/>
                    <a:gd name="connsiteY16" fmla="*/ 558799 h 1807633"/>
                    <a:gd name="connsiteX17" fmla="*/ 1691216 w 1812925"/>
                    <a:gd name="connsiteY17" fmla="*/ 556683 h 1807633"/>
                    <a:gd name="connsiteX18" fmla="*/ 1657350 w 1812925"/>
                    <a:gd name="connsiteY18" fmla="*/ 535516 h 1807633"/>
                    <a:gd name="connsiteX19" fmla="*/ 1587500 w 1812925"/>
                    <a:gd name="connsiteY19" fmla="*/ 538691 h 1807633"/>
                    <a:gd name="connsiteX20" fmla="*/ 1417108 w 1812925"/>
                    <a:gd name="connsiteY20" fmla="*/ 361950 h 1807633"/>
                    <a:gd name="connsiteX21" fmla="*/ 1414992 w 1812925"/>
                    <a:gd name="connsiteY21" fmla="*/ 260350 h 1807633"/>
                    <a:gd name="connsiteX22" fmla="*/ 1364192 w 1812925"/>
                    <a:gd name="connsiteY22" fmla="*/ 299508 h 1807633"/>
                    <a:gd name="connsiteX23" fmla="*/ 1255183 w 1812925"/>
                    <a:gd name="connsiteY23" fmla="*/ 218016 h 1807633"/>
                    <a:gd name="connsiteX24" fmla="*/ 1242483 w 1812925"/>
                    <a:gd name="connsiteY24" fmla="*/ 89958 h 1807633"/>
                    <a:gd name="connsiteX25" fmla="*/ 1048808 w 1812925"/>
                    <a:gd name="connsiteY25" fmla="*/ 81491 h 1807633"/>
                    <a:gd name="connsiteX26" fmla="*/ 824442 w 1812925"/>
                    <a:gd name="connsiteY26" fmla="*/ 0 h 1807633"/>
                    <a:gd name="connsiteX27" fmla="*/ 833967 w 1812925"/>
                    <a:gd name="connsiteY27" fmla="*/ 140758 h 1807633"/>
                    <a:gd name="connsiteX28" fmla="*/ 787400 w 1812925"/>
                    <a:gd name="connsiteY28" fmla="*/ 158750 h 1807633"/>
                    <a:gd name="connsiteX29" fmla="*/ 765175 w 1812925"/>
                    <a:gd name="connsiteY29" fmla="*/ 270933 h 1807633"/>
                    <a:gd name="connsiteX30" fmla="*/ 654050 w 1812925"/>
                    <a:gd name="connsiteY30" fmla="*/ 296333 h 1807633"/>
                    <a:gd name="connsiteX31" fmla="*/ 0 w 1812925"/>
                    <a:gd name="connsiteY31" fmla="*/ 680508 h 1807633"/>
                    <a:gd name="connsiteX32" fmla="*/ 98425 w 1812925"/>
                    <a:gd name="connsiteY32" fmla="*/ 1017058 h 1807633"/>
                    <a:gd name="connsiteX33" fmla="*/ 63500 w 1812925"/>
                    <a:gd name="connsiteY33" fmla="*/ 1023408 h 1807633"/>
                    <a:gd name="connsiteX34" fmla="*/ 79375 w 1812925"/>
                    <a:gd name="connsiteY34" fmla="*/ 1093258 h 1807633"/>
                    <a:gd name="connsiteX35" fmla="*/ 168275 w 1812925"/>
                    <a:gd name="connsiteY35" fmla="*/ 1083733 h 1807633"/>
                    <a:gd name="connsiteX36" fmla="*/ 180975 w 1812925"/>
                    <a:gd name="connsiteY36" fmla="*/ 1125008 h 1807633"/>
                    <a:gd name="connsiteX37" fmla="*/ 146050 w 1812925"/>
                    <a:gd name="connsiteY37" fmla="*/ 1172633 h 1807633"/>
                    <a:gd name="connsiteX0" fmla="*/ 146050 w 1812925"/>
                    <a:gd name="connsiteY0" fmla="*/ 1172633 h 1807633"/>
                    <a:gd name="connsiteX1" fmla="*/ 568325 w 1812925"/>
                    <a:gd name="connsiteY1" fmla="*/ 1242483 h 1807633"/>
                    <a:gd name="connsiteX2" fmla="*/ 920750 w 1812925"/>
                    <a:gd name="connsiteY2" fmla="*/ 1480608 h 1807633"/>
                    <a:gd name="connsiteX3" fmla="*/ 1127125 w 1812925"/>
                    <a:gd name="connsiteY3" fmla="*/ 1553633 h 1807633"/>
                    <a:gd name="connsiteX4" fmla="*/ 1422400 w 1812925"/>
                    <a:gd name="connsiteY4" fmla="*/ 1807633 h 1807633"/>
                    <a:gd name="connsiteX5" fmla="*/ 1428750 w 1812925"/>
                    <a:gd name="connsiteY5" fmla="*/ 1607608 h 1807633"/>
                    <a:gd name="connsiteX6" fmla="*/ 1476375 w 1812925"/>
                    <a:gd name="connsiteY6" fmla="*/ 1547283 h 1807633"/>
                    <a:gd name="connsiteX7" fmla="*/ 1489075 w 1812925"/>
                    <a:gd name="connsiteY7" fmla="*/ 1480608 h 1807633"/>
                    <a:gd name="connsiteX8" fmla="*/ 1524000 w 1812925"/>
                    <a:gd name="connsiteY8" fmla="*/ 1432983 h 1807633"/>
                    <a:gd name="connsiteX9" fmla="*/ 1511300 w 1812925"/>
                    <a:gd name="connsiteY9" fmla="*/ 1372658 h 1807633"/>
                    <a:gd name="connsiteX10" fmla="*/ 1609725 w 1812925"/>
                    <a:gd name="connsiteY10" fmla="*/ 1280583 h 1807633"/>
                    <a:gd name="connsiteX11" fmla="*/ 1717675 w 1812925"/>
                    <a:gd name="connsiteY11" fmla="*/ 1207558 h 1807633"/>
                    <a:gd name="connsiteX12" fmla="*/ 1549400 w 1812925"/>
                    <a:gd name="connsiteY12" fmla="*/ 998008 h 1807633"/>
                    <a:gd name="connsiteX13" fmla="*/ 1803400 w 1812925"/>
                    <a:gd name="connsiteY13" fmla="*/ 921808 h 1807633"/>
                    <a:gd name="connsiteX14" fmla="*/ 1812925 w 1812925"/>
                    <a:gd name="connsiteY14" fmla="*/ 801158 h 1807633"/>
                    <a:gd name="connsiteX15" fmla="*/ 1744134 w 1812925"/>
                    <a:gd name="connsiteY15" fmla="*/ 755650 h 1807633"/>
                    <a:gd name="connsiteX16" fmla="*/ 1770592 w 1812925"/>
                    <a:gd name="connsiteY16" fmla="*/ 638176 h 1807633"/>
                    <a:gd name="connsiteX17" fmla="*/ 1794934 w 1812925"/>
                    <a:gd name="connsiteY17" fmla="*/ 558799 h 1807633"/>
                    <a:gd name="connsiteX18" fmla="*/ 1691216 w 1812925"/>
                    <a:gd name="connsiteY18" fmla="*/ 556683 h 1807633"/>
                    <a:gd name="connsiteX19" fmla="*/ 1657350 w 1812925"/>
                    <a:gd name="connsiteY19" fmla="*/ 535516 h 1807633"/>
                    <a:gd name="connsiteX20" fmla="*/ 1587500 w 1812925"/>
                    <a:gd name="connsiteY20" fmla="*/ 538691 h 1807633"/>
                    <a:gd name="connsiteX21" fmla="*/ 1417108 w 1812925"/>
                    <a:gd name="connsiteY21" fmla="*/ 361950 h 1807633"/>
                    <a:gd name="connsiteX22" fmla="*/ 1414992 w 1812925"/>
                    <a:gd name="connsiteY22" fmla="*/ 260350 h 1807633"/>
                    <a:gd name="connsiteX23" fmla="*/ 1364192 w 1812925"/>
                    <a:gd name="connsiteY23" fmla="*/ 299508 h 1807633"/>
                    <a:gd name="connsiteX24" fmla="*/ 1255183 w 1812925"/>
                    <a:gd name="connsiteY24" fmla="*/ 218016 h 1807633"/>
                    <a:gd name="connsiteX25" fmla="*/ 1242483 w 1812925"/>
                    <a:gd name="connsiteY25" fmla="*/ 89958 h 1807633"/>
                    <a:gd name="connsiteX26" fmla="*/ 1048808 w 1812925"/>
                    <a:gd name="connsiteY26" fmla="*/ 81491 h 1807633"/>
                    <a:gd name="connsiteX27" fmla="*/ 824442 w 1812925"/>
                    <a:gd name="connsiteY27" fmla="*/ 0 h 1807633"/>
                    <a:gd name="connsiteX28" fmla="*/ 833967 w 1812925"/>
                    <a:gd name="connsiteY28" fmla="*/ 140758 h 1807633"/>
                    <a:gd name="connsiteX29" fmla="*/ 787400 w 1812925"/>
                    <a:gd name="connsiteY29" fmla="*/ 158750 h 1807633"/>
                    <a:gd name="connsiteX30" fmla="*/ 765175 w 1812925"/>
                    <a:gd name="connsiteY30" fmla="*/ 270933 h 1807633"/>
                    <a:gd name="connsiteX31" fmla="*/ 654050 w 1812925"/>
                    <a:gd name="connsiteY31" fmla="*/ 296333 h 1807633"/>
                    <a:gd name="connsiteX32" fmla="*/ 0 w 1812925"/>
                    <a:gd name="connsiteY32" fmla="*/ 680508 h 1807633"/>
                    <a:gd name="connsiteX33" fmla="*/ 98425 w 1812925"/>
                    <a:gd name="connsiteY33" fmla="*/ 1017058 h 1807633"/>
                    <a:gd name="connsiteX34" fmla="*/ 63500 w 1812925"/>
                    <a:gd name="connsiteY34" fmla="*/ 1023408 h 1807633"/>
                    <a:gd name="connsiteX35" fmla="*/ 79375 w 1812925"/>
                    <a:gd name="connsiteY35" fmla="*/ 1093258 h 1807633"/>
                    <a:gd name="connsiteX36" fmla="*/ 168275 w 1812925"/>
                    <a:gd name="connsiteY36" fmla="*/ 1083733 h 1807633"/>
                    <a:gd name="connsiteX37" fmla="*/ 180975 w 1812925"/>
                    <a:gd name="connsiteY37" fmla="*/ 1125008 h 1807633"/>
                    <a:gd name="connsiteX38" fmla="*/ 146050 w 1812925"/>
                    <a:gd name="connsiteY38" fmla="*/ 1172633 h 1807633"/>
                    <a:gd name="connsiteX0" fmla="*/ 146050 w 1812925"/>
                    <a:gd name="connsiteY0" fmla="*/ 1172633 h 1807633"/>
                    <a:gd name="connsiteX1" fmla="*/ 568325 w 1812925"/>
                    <a:gd name="connsiteY1" fmla="*/ 1242483 h 1807633"/>
                    <a:gd name="connsiteX2" fmla="*/ 920750 w 1812925"/>
                    <a:gd name="connsiteY2" fmla="*/ 1480608 h 1807633"/>
                    <a:gd name="connsiteX3" fmla="*/ 1127125 w 1812925"/>
                    <a:gd name="connsiteY3" fmla="*/ 1553633 h 1807633"/>
                    <a:gd name="connsiteX4" fmla="*/ 1422400 w 1812925"/>
                    <a:gd name="connsiteY4" fmla="*/ 1807633 h 1807633"/>
                    <a:gd name="connsiteX5" fmla="*/ 1428750 w 1812925"/>
                    <a:gd name="connsiteY5" fmla="*/ 1607608 h 1807633"/>
                    <a:gd name="connsiteX6" fmla="*/ 1476375 w 1812925"/>
                    <a:gd name="connsiteY6" fmla="*/ 1547283 h 1807633"/>
                    <a:gd name="connsiteX7" fmla="*/ 1489075 w 1812925"/>
                    <a:gd name="connsiteY7" fmla="*/ 1480608 h 1807633"/>
                    <a:gd name="connsiteX8" fmla="*/ 1524000 w 1812925"/>
                    <a:gd name="connsiteY8" fmla="*/ 1432983 h 1807633"/>
                    <a:gd name="connsiteX9" fmla="*/ 1511300 w 1812925"/>
                    <a:gd name="connsiteY9" fmla="*/ 1372658 h 1807633"/>
                    <a:gd name="connsiteX10" fmla="*/ 1609725 w 1812925"/>
                    <a:gd name="connsiteY10" fmla="*/ 1280583 h 1807633"/>
                    <a:gd name="connsiteX11" fmla="*/ 1717675 w 1812925"/>
                    <a:gd name="connsiteY11" fmla="*/ 1207558 h 1807633"/>
                    <a:gd name="connsiteX12" fmla="*/ 1549400 w 1812925"/>
                    <a:gd name="connsiteY12" fmla="*/ 998008 h 1807633"/>
                    <a:gd name="connsiteX13" fmla="*/ 1803400 w 1812925"/>
                    <a:gd name="connsiteY13" fmla="*/ 921808 h 1807633"/>
                    <a:gd name="connsiteX14" fmla="*/ 1812925 w 1812925"/>
                    <a:gd name="connsiteY14" fmla="*/ 801158 h 1807633"/>
                    <a:gd name="connsiteX15" fmla="*/ 1744134 w 1812925"/>
                    <a:gd name="connsiteY15" fmla="*/ 755650 h 1807633"/>
                    <a:gd name="connsiteX16" fmla="*/ 1755775 w 1812925"/>
                    <a:gd name="connsiteY16" fmla="*/ 710142 h 1807633"/>
                    <a:gd name="connsiteX17" fmla="*/ 1770592 w 1812925"/>
                    <a:gd name="connsiteY17" fmla="*/ 638176 h 1807633"/>
                    <a:gd name="connsiteX18" fmla="*/ 1794934 w 1812925"/>
                    <a:gd name="connsiteY18" fmla="*/ 558799 h 1807633"/>
                    <a:gd name="connsiteX19" fmla="*/ 1691216 w 1812925"/>
                    <a:gd name="connsiteY19" fmla="*/ 556683 h 1807633"/>
                    <a:gd name="connsiteX20" fmla="*/ 1657350 w 1812925"/>
                    <a:gd name="connsiteY20" fmla="*/ 535516 h 1807633"/>
                    <a:gd name="connsiteX21" fmla="*/ 1587500 w 1812925"/>
                    <a:gd name="connsiteY21" fmla="*/ 538691 h 1807633"/>
                    <a:gd name="connsiteX22" fmla="*/ 1417108 w 1812925"/>
                    <a:gd name="connsiteY22" fmla="*/ 361950 h 1807633"/>
                    <a:gd name="connsiteX23" fmla="*/ 1414992 w 1812925"/>
                    <a:gd name="connsiteY23" fmla="*/ 260350 h 1807633"/>
                    <a:gd name="connsiteX24" fmla="*/ 1364192 w 1812925"/>
                    <a:gd name="connsiteY24" fmla="*/ 299508 h 1807633"/>
                    <a:gd name="connsiteX25" fmla="*/ 1255183 w 1812925"/>
                    <a:gd name="connsiteY25" fmla="*/ 218016 h 1807633"/>
                    <a:gd name="connsiteX26" fmla="*/ 1242483 w 1812925"/>
                    <a:gd name="connsiteY26" fmla="*/ 89958 h 1807633"/>
                    <a:gd name="connsiteX27" fmla="*/ 1048808 w 1812925"/>
                    <a:gd name="connsiteY27" fmla="*/ 81491 h 1807633"/>
                    <a:gd name="connsiteX28" fmla="*/ 824442 w 1812925"/>
                    <a:gd name="connsiteY28" fmla="*/ 0 h 1807633"/>
                    <a:gd name="connsiteX29" fmla="*/ 833967 w 1812925"/>
                    <a:gd name="connsiteY29" fmla="*/ 140758 h 1807633"/>
                    <a:gd name="connsiteX30" fmla="*/ 787400 w 1812925"/>
                    <a:gd name="connsiteY30" fmla="*/ 158750 h 1807633"/>
                    <a:gd name="connsiteX31" fmla="*/ 765175 w 1812925"/>
                    <a:gd name="connsiteY31" fmla="*/ 270933 h 1807633"/>
                    <a:gd name="connsiteX32" fmla="*/ 654050 w 1812925"/>
                    <a:gd name="connsiteY32" fmla="*/ 296333 h 1807633"/>
                    <a:gd name="connsiteX33" fmla="*/ 0 w 1812925"/>
                    <a:gd name="connsiteY33" fmla="*/ 680508 h 1807633"/>
                    <a:gd name="connsiteX34" fmla="*/ 98425 w 1812925"/>
                    <a:gd name="connsiteY34" fmla="*/ 1017058 h 1807633"/>
                    <a:gd name="connsiteX35" fmla="*/ 63500 w 1812925"/>
                    <a:gd name="connsiteY35" fmla="*/ 1023408 h 1807633"/>
                    <a:gd name="connsiteX36" fmla="*/ 79375 w 1812925"/>
                    <a:gd name="connsiteY36" fmla="*/ 1093258 h 1807633"/>
                    <a:gd name="connsiteX37" fmla="*/ 168275 w 1812925"/>
                    <a:gd name="connsiteY37" fmla="*/ 1083733 h 1807633"/>
                    <a:gd name="connsiteX38" fmla="*/ 180975 w 1812925"/>
                    <a:gd name="connsiteY38" fmla="*/ 1125008 h 1807633"/>
                    <a:gd name="connsiteX39" fmla="*/ 146050 w 1812925"/>
                    <a:gd name="connsiteY39" fmla="*/ 1172633 h 1807633"/>
                    <a:gd name="connsiteX0" fmla="*/ 146050 w 1812925"/>
                    <a:gd name="connsiteY0" fmla="*/ 1172633 h 1807633"/>
                    <a:gd name="connsiteX1" fmla="*/ 568325 w 1812925"/>
                    <a:gd name="connsiteY1" fmla="*/ 1242483 h 1807633"/>
                    <a:gd name="connsiteX2" fmla="*/ 920750 w 1812925"/>
                    <a:gd name="connsiteY2" fmla="*/ 1480608 h 1807633"/>
                    <a:gd name="connsiteX3" fmla="*/ 1127125 w 1812925"/>
                    <a:gd name="connsiteY3" fmla="*/ 1553633 h 1807633"/>
                    <a:gd name="connsiteX4" fmla="*/ 1422400 w 1812925"/>
                    <a:gd name="connsiteY4" fmla="*/ 1807633 h 1807633"/>
                    <a:gd name="connsiteX5" fmla="*/ 1428750 w 1812925"/>
                    <a:gd name="connsiteY5" fmla="*/ 1607608 h 1807633"/>
                    <a:gd name="connsiteX6" fmla="*/ 1476375 w 1812925"/>
                    <a:gd name="connsiteY6" fmla="*/ 1547283 h 1807633"/>
                    <a:gd name="connsiteX7" fmla="*/ 1489075 w 1812925"/>
                    <a:gd name="connsiteY7" fmla="*/ 1480608 h 1807633"/>
                    <a:gd name="connsiteX8" fmla="*/ 1524000 w 1812925"/>
                    <a:gd name="connsiteY8" fmla="*/ 1432983 h 1807633"/>
                    <a:gd name="connsiteX9" fmla="*/ 1511300 w 1812925"/>
                    <a:gd name="connsiteY9" fmla="*/ 1372658 h 1807633"/>
                    <a:gd name="connsiteX10" fmla="*/ 1609725 w 1812925"/>
                    <a:gd name="connsiteY10" fmla="*/ 1280583 h 1807633"/>
                    <a:gd name="connsiteX11" fmla="*/ 1717675 w 1812925"/>
                    <a:gd name="connsiteY11" fmla="*/ 1207558 h 1807633"/>
                    <a:gd name="connsiteX12" fmla="*/ 1549400 w 1812925"/>
                    <a:gd name="connsiteY12" fmla="*/ 998008 h 1807633"/>
                    <a:gd name="connsiteX13" fmla="*/ 1803400 w 1812925"/>
                    <a:gd name="connsiteY13" fmla="*/ 921808 h 1807633"/>
                    <a:gd name="connsiteX14" fmla="*/ 1812925 w 1812925"/>
                    <a:gd name="connsiteY14" fmla="*/ 801158 h 1807633"/>
                    <a:gd name="connsiteX15" fmla="*/ 1744134 w 1812925"/>
                    <a:gd name="connsiteY15" fmla="*/ 742950 h 1807633"/>
                    <a:gd name="connsiteX16" fmla="*/ 1755775 w 1812925"/>
                    <a:gd name="connsiteY16" fmla="*/ 710142 h 1807633"/>
                    <a:gd name="connsiteX17" fmla="*/ 1770592 w 1812925"/>
                    <a:gd name="connsiteY17" fmla="*/ 638176 h 1807633"/>
                    <a:gd name="connsiteX18" fmla="*/ 1794934 w 1812925"/>
                    <a:gd name="connsiteY18" fmla="*/ 558799 h 1807633"/>
                    <a:gd name="connsiteX19" fmla="*/ 1691216 w 1812925"/>
                    <a:gd name="connsiteY19" fmla="*/ 556683 h 1807633"/>
                    <a:gd name="connsiteX20" fmla="*/ 1657350 w 1812925"/>
                    <a:gd name="connsiteY20" fmla="*/ 535516 h 1807633"/>
                    <a:gd name="connsiteX21" fmla="*/ 1587500 w 1812925"/>
                    <a:gd name="connsiteY21" fmla="*/ 538691 h 1807633"/>
                    <a:gd name="connsiteX22" fmla="*/ 1417108 w 1812925"/>
                    <a:gd name="connsiteY22" fmla="*/ 361950 h 1807633"/>
                    <a:gd name="connsiteX23" fmla="*/ 1414992 w 1812925"/>
                    <a:gd name="connsiteY23" fmla="*/ 260350 h 1807633"/>
                    <a:gd name="connsiteX24" fmla="*/ 1364192 w 1812925"/>
                    <a:gd name="connsiteY24" fmla="*/ 299508 h 1807633"/>
                    <a:gd name="connsiteX25" fmla="*/ 1255183 w 1812925"/>
                    <a:gd name="connsiteY25" fmla="*/ 218016 h 1807633"/>
                    <a:gd name="connsiteX26" fmla="*/ 1242483 w 1812925"/>
                    <a:gd name="connsiteY26" fmla="*/ 89958 h 1807633"/>
                    <a:gd name="connsiteX27" fmla="*/ 1048808 w 1812925"/>
                    <a:gd name="connsiteY27" fmla="*/ 81491 h 1807633"/>
                    <a:gd name="connsiteX28" fmla="*/ 824442 w 1812925"/>
                    <a:gd name="connsiteY28" fmla="*/ 0 h 1807633"/>
                    <a:gd name="connsiteX29" fmla="*/ 833967 w 1812925"/>
                    <a:gd name="connsiteY29" fmla="*/ 140758 h 1807633"/>
                    <a:gd name="connsiteX30" fmla="*/ 787400 w 1812925"/>
                    <a:gd name="connsiteY30" fmla="*/ 158750 h 1807633"/>
                    <a:gd name="connsiteX31" fmla="*/ 765175 w 1812925"/>
                    <a:gd name="connsiteY31" fmla="*/ 270933 h 1807633"/>
                    <a:gd name="connsiteX32" fmla="*/ 654050 w 1812925"/>
                    <a:gd name="connsiteY32" fmla="*/ 296333 h 1807633"/>
                    <a:gd name="connsiteX33" fmla="*/ 0 w 1812925"/>
                    <a:gd name="connsiteY33" fmla="*/ 680508 h 1807633"/>
                    <a:gd name="connsiteX34" fmla="*/ 98425 w 1812925"/>
                    <a:gd name="connsiteY34" fmla="*/ 1017058 h 1807633"/>
                    <a:gd name="connsiteX35" fmla="*/ 63500 w 1812925"/>
                    <a:gd name="connsiteY35" fmla="*/ 1023408 h 1807633"/>
                    <a:gd name="connsiteX36" fmla="*/ 79375 w 1812925"/>
                    <a:gd name="connsiteY36" fmla="*/ 1093258 h 1807633"/>
                    <a:gd name="connsiteX37" fmla="*/ 168275 w 1812925"/>
                    <a:gd name="connsiteY37" fmla="*/ 1083733 h 1807633"/>
                    <a:gd name="connsiteX38" fmla="*/ 180975 w 1812925"/>
                    <a:gd name="connsiteY38" fmla="*/ 1125008 h 1807633"/>
                    <a:gd name="connsiteX39" fmla="*/ 146050 w 1812925"/>
                    <a:gd name="connsiteY39" fmla="*/ 1172633 h 1807633"/>
                    <a:gd name="connsiteX0" fmla="*/ 146050 w 1825625"/>
                    <a:gd name="connsiteY0" fmla="*/ 1172633 h 1807633"/>
                    <a:gd name="connsiteX1" fmla="*/ 568325 w 1825625"/>
                    <a:gd name="connsiteY1" fmla="*/ 1242483 h 1807633"/>
                    <a:gd name="connsiteX2" fmla="*/ 920750 w 1825625"/>
                    <a:gd name="connsiteY2" fmla="*/ 1480608 h 1807633"/>
                    <a:gd name="connsiteX3" fmla="*/ 1127125 w 1825625"/>
                    <a:gd name="connsiteY3" fmla="*/ 1553633 h 1807633"/>
                    <a:gd name="connsiteX4" fmla="*/ 1422400 w 1825625"/>
                    <a:gd name="connsiteY4" fmla="*/ 1807633 h 1807633"/>
                    <a:gd name="connsiteX5" fmla="*/ 1428750 w 1825625"/>
                    <a:gd name="connsiteY5" fmla="*/ 1607608 h 1807633"/>
                    <a:gd name="connsiteX6" fmla="*/ 1476375 w 1825625"/>
                    <a:gd name="connsiteY6" fmla="*/ 1547283 h 1807633"/>
                    <a:gd name="connsiteX7" fmla="*/ 1489075 w 1825625"/>
                    <a:gd name="connsiteY7" fmla="*/ 1480608 h 1807633"/>
                    <a:gd name="connsiteX8" fmla="*/ 1524000 w 1825625"/>
                    <a:gd name="connsiteY8" fmla="*/ 1432983 h 1807633"/>
                    <a:gd name="connsiteX9" fmla="*/ 1511300 w 1825625"/>
                    <a:gd name="connsiteY9" fmla="*/ 1372658 h 1807633"/>
                    <a:gd name="connsiteX10" fmla="*/ 1609725 w 1825625"/>
                    <a:gd name="connsiteY10" fmla="*/ 1280583 h 1807633"/>
                    <a:gd name="connsiteX11" fmla="*/ 1717675 w 1825625"/>
                    <a:gd name="connsiteY11" fmla="*/ 1207558 h 1807633"/>
                    <a:gd name="connsiteX12" fmla="*/ 1549400 w 1825625"/>
                    <a:gd name="connsiteY12" fmla="*/ 998008 h 1807633"/>
                    <a:gd name="connsiteX13" fmla="*/ 1803400 w 1825625"/>
                    <a:gd name="connsiteY13" fmla="*/ 921808 h 1807633"/>
                    <a:gd name="connsiteX14" fmla="*/ 1812925 w 1825625"/>
                    <a:gd name="connsiteY14" fmla="*/ 801158 h 1807633"/>
                    <a:gd name="connsiteX15" fmla="*/ 1744134 w 1825625"/>
                    <a:gd name="connsiteY15" fmla="*/ 742950 h 1807633"/>
                    <a:gd name="connsiteX16" fmla="*/ 1825625 w 1825625"/>
                    <a:gd name="connsiteY16" fmla="*/ 731308 h 1807633"/>
                    <a:gd name="connsiteX17" fmla="*/ 1770592 w 1825625"/>
                    <a:gd name="connsiteY17" fmla="*/ 638176 h 1807633"/>
                    <a:gd name="connsiteX18" fmla="*/ 1794934 w 1825625"/>
                    <a:gd name="connsiteY18" fmla="*/ 558799 h 1807633"/>
                    <a:gd name="connsiteX19" fmla="*/ 1691216 w 1825625"/>
                    <a:gd name="connsiteY19" fmla="*/ 556683 h 1807633"/>
                    <a:gd name="connsiteX20" fmla="*/ 1657350 w 1825625"/>
                    <a:gd name="connsiteY20" fmla="*/ 535516 h 1807633"/>
                    <a:gd name="connsiteX21" fmla="*/ 1587500 w 1825625"/>
                    <a:gd name="connsiteY21" fmla="*/ 538691 h 1807633"/>
                    <a:gd name="connsiteX22" fmla="*/ 1417108 w 1825625"/>
                    <a:gd name="connsiteY22" fmla="*/ 361950 h 1807633"/>
                    <a:gd name="connsiteX23" fmla="*/ 1414992 w 1825625"/>
                    <a:gd name="connsiteY23" fmla="*/ 260350 h 1807633"/>
                    <a:gd name="connsiteX24" fmla="*/ 1364192 w 1825625"/>
                    <a:gd name="connsiteY24" fmla="*/ 299508 h 1807633"/>
                    <a:gd name="connsiteX25" fmla="*/ 1255183 w 1825625"/>
                    <a:gd name="connsiteY25" fmla="*/ 218016 h 1807633"/>
                    <a:gd name="connsiteX26" fmla="*/ 1242483 w 1825625"/>
                    <a:gd name="connsiteY26" fmla="*/ 89958 h 1807633"/>
                    <a:gd name="connsiteX27" fmla="*/ 1048808 w 1825625"/>
                    <a:gd name="connsiteY27" fmla="*/ 81491 h 1807633"/>
                    <a:gd name="connsiteX28" fmla="*/ 824442 w 1825625"/>
                    <a:gd name="connsiteY28" fmla="*/ 0 h 1807633"/>
                    <a:gd name="connsiteX29" fmla="*/ 833967 w 1825625"/>
                    <a:gd name="connsiteY29" fmla="*/ 140758 h 1807633"/>
                    <a:gd name="connsiteX30" fmla="*/ 787400 w 1825625"/>
                    <a:gd name="connsiteY30" fmla="*/ 158750 h 1807633"/>
                    <a:gd name="connsiteX31" fmla="*/ 765175 w 1825625"/>
                    <a:gd name="connsiteY31" fmla="*/ 270933 h 1807633"/>
                    <a:gd name="connsiteX32" fmla="*/ 654050 w 1825625"/>
                    <a:gd name="connsiteY32" fmla="*/ 296333 h 1807633"/>
                    <a:gd name="connsiteX33" fmla="*/ 0 w 1825625"/>
                    <a:gd name="connsiteY33" fmla="*/ 680508 h 1807633"/>
                    <a:gd name="connsiteX34" fmla="*/ 98425 w 1825625"/>
                    <a:gd name="connsiteY34" fmla="*/ 1017058 h 1807633"/>
                    <a:gd name="connsiteX35" fmla="*/ 63500 w 1825625"/>
                    <a:gd name="connsiteY35" fmla="*/ 1023408 h 1807633"/>
                    <a:gd name="connsiteX36" fmla="*/ 79375 w 1825625"/>
                    <a:gd name="connsiteY36" fmla="*/ 1093258 h 1807633"/>
                    <a:gd name="connsiteX37" fmla="*/ 168275 w 1825625"/>
                    <a:gd name="connsiteY37" fmla="*/ 1083733 h 1807633"/>
                    <a:gd name="connsiteX38" fmla="*/ 180975 w 1825625"/>
                    <a:gd name="connsiteY38" fmla="*/ 1125008 h 1807633"/>
                    <a:gd name="connsiteX39" fmla="*/ 146050 w 1825625"/>
                    <a:gd name="connsiteY39" fmla="*/ 1172633 h 1807633"/>
                    <a:gd name="connsiteX0" fmla="*/ 146050 w 1861608"/>
                    <a:gd name="connsiteY0" fmla="*/ 1172633 h 1807633"/>
                    <a:gd name="connsiteX1" fmla="*/ 568325 w 1861608"/>
                    <a:gd name="connsiteY1" fmla="*/ 1242483 h 1807633"/>
                    <a:gd name="connsiteX2" fmla="*/ 920750 w 1861608"/>
                    <a:gd name="connsiteY2" fmla="*/ 1480608 h 1807633"/>
                    <a:gd name="connsiteX3" fmla="*/ 1127125 w 1861608"/>
                    <a:gd name="connsiteY3" fmla="*/ 1553633 h 1807633"/>
                    <a:gd name="connsiteX4" fmla="*/ 1422400 w 1861608"/>
                    <a:gd name="connsiteY4" fmla="*/ 1807633 h 1807633"/>
                    <a:gd name="connsiteX5" fmla="*/ 1428750 w 1861608"/>
                    <a:gd name="connsiteY5" fmla="*/ 1607608 h 1807633"/>
                    <a:gd name="connsiteX6" fmla="*/ 1476375 w 1861608"/>
                    <a:gd name="connsiteY6" fmla="*/ 1547283 h 1807633"/>
                    <a:gd name="connsiteX7" fmla="*/ 1489075 w 1861608"/>
                    <a:gd name="connsiteY7" fmla="*/ 1480608 h 1807633"/>
                    <a:gd name="connsiteX8" fmla="*/ 1524000 w 1861608"/>
                    <a:gd name="connsiteY8" fmla="*/ 1432983 h 1807633"/>
                    <a:gd name="connsiteX9" fmla="*/ 1511300 w 1861608"/>
                    <a:gd name="connsiteY9" fmla="*/ 1372658 h 1807633"/>
                    <a:gd name="connsiteX10" fmla="*/ 1609725 w 1861608"/>
                    <a:gd name="connsiteY10" fmla="*/ 1280583 h 1807633"/>
                    <a:gd name="connsiteX11" fmla="*/ 1717675 w 1861608"/>
                    <a:gd name="connsiteY11" fmla="*/ 1207558 h 1807633"/>
                    <a:gd name="connsiteX12" fmla="*/ 1549400 w 1861608"/>
                    <a:gd name="connsiteY12" fmla="*/ 998008 h 1807633"/>
                    <a:gd name="connsiteX13" fmla="*/ 1803400 w 1861608"/>
                    <a:gd name="connsiteY13" fmla="*/ 921808 h 1807633"/>
                    <a:gd name="connsiteX14" fmla="*/ 1812925 w 1861608"/>
                    <a:gd name="connsiteY14" fmla="*/ 801158 h 1807633"/>
                    <a:gd name="connsiteX15" fmla="*/ 1744134 w 1861608"/>
                    <a:gd name="connsiteY15" fmla="*/ 742950 h 1807633"/>
                    <a:gd name="connsiteX16" fmla="*/ 1825625 w 1861608"/>
                    <a:gd name="connsiteY16" fmla="*/ 731308 h 1807633"/>
                    <a:gd name="connsiteX17" fmla="*/ 1861608 w 1861608"/>
                    <a:gd name="connsiteY17" fmla="*/ 669926 h 1807633"/>
                    <a:gd name="connsiteX18" fmla="*/ 1794934 w 1861608"/>
                    <a:gd name="connsiteY18" fmla="*/ 558799 h 1807633"/>
                    <a:gd name="connsiteX19" fmla="*/ 1691216 w 1861608"/>
                    <a:gd name="connsiteY19" fmla="*/ 556683 h 1807633"/>
                    <a:gd name="connsiteX20" fmla="*/ 1657350 w 1861608"/>
                    <a:gd name="connsiteY20" fmla="*/ 535516 h 1807633"/>
                    <a:gd name="connsiteX21" fmla="*/ 1587500 w 1861608"/>
                    <a:gd name="connsiteY21" fmla="*/ 538691 h 1807633"/>
                    <a:gd name="connsiteX22" fmla="*/ 1417108 w 1861608"/>
                    <a:gd name="connsiteY22" fmla="*/ 361950 h 1807633"/>
                    <a:gd name="connsiteX23" fmla="*/ 1414992 w 1861608"/>
                    <a:gd name="connsiteY23" fmla="*/ 260350 h 1807633"/>
                    <a:gd name="connsiteX24" fmla="*/ 1364192 w 1861608"/>
                    <a:gd name="connsiteY24" fmla="*/ 299508 h 1807633"/>
                    <a:gd name="connsiteX25" fmla="*/ 1255183 w 1861608"/>
                    <a:gd name="connsiteY25" fmla="*/ 218016 h 1807633"/>
                    <a:gd name="connsiteX26" fmla="*/ 1242483 w 1861608"/>
                    <a:gd name="connsiteY26" fmla="*/ 89958 h 1807633"/>
                    <a:gd name="connsiteX27" fmla="*/ 1048808 w 1861608"/>
                    <a:gd name="connsiteY27" fmla="*/ 81491 h 1807633"/>
                    <a:gd name="connsiteX28" fmla="*/ 824442 w 1861608"/>
                    <a:gd name="connsiteY28" fmla="*/ 0 h 1807633"/>
                    <a:gd name="connsiteX29" fmla="*/ 833967 w 1861608"/>
                    <a:gd name="connsiteY29" fmla="*/ 140758 h 1807633"/>
                    <a:gd name="connsiteX30" fmla="*/ 787400 w 1861608"/>
                    <a:gd name="connsiteY30" fmla="*/ 158750 h 1807633"/>
                    <a:gd name="connsiteX31" fmla="*/ 765175 w 1861608"/>
                    <a:gd name="connsiteY31" fmla="*/ 270933 h 1807633"/>
                    <a:gd name="connsiteX32" fmla="*/ 654050 w 1861608"/>
                    <a:gd name="connsiteY32" fmla="*/ 296333 h 1807633"/>
                    <a:gd name="connsiteX33" fmla="*/ 0 w 1861608"/>
                    <a:gd name="connsiteY33" fmla="*/ 680508 h 1807633"/>
                    <a:gd name="connsiteX34" fmla="*/ 98425 w 1861608"/>
                    <a:gd name="connsiteY34" fmla="*/ 1017058 h 1807633"/>
                    <a:gd name="connsiteX35" fmla="*/ 63500 w 1861608"/>
                    <a:gd name="connsiteY35" fmla="*/ 1023408 h 1807633"/>
                    <a:gd name="connsiteX36" fmla="*/ 79375 w 1861608"/>
                    <a:gd name="connsiteY36" fmla="*/ 1093258 h 1807633"/>
                    <a:gd name="connsiteX37" fmla="*/ 168275 w 1861608"/>
                    <a:gd name="connsiteY37" fmla="*/ 1083733 h 1807633"/>
                    <a:gd name="connsiteX38" fmla="*/ 180975 w 1861608"/>
                    <a:gd name="connsiteY38" fmla="*/ 1125008 h 1807633"/>
                    <a:gd name="connsiteX39" fmla="*/ 146050 w 1861608"/>
                    <a:gd name="connsiteY39" fmla="*/ 1172633 h 1807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861608" h="1807633">
                      <a:moveTo>
                        <a:pt x="146050" y="1172633"/>
                      </a:moveTo>
                      <a:lnTo>
                        <a:pt x="568325" y="1242483"/>
                      </a:lnTo>
                      <a:lnTo>
                        <a:pt x="920750" y="1480608"/>
                      </a:lnTo>
                      <a:lnTo>
                        <a:pt x="1127125" y="1553633"/>
                      </a:lnTo>
                      <a:lnTo>
                        <a:pt x="1422400" y="1807633"/>
                      </a:lnTo>
                      <a:lnTo>
                        <a:pt x="1428750" y="1607608"/>
                      </a:lnTo>
                      <a:lnTo>
                        <a:pt x="1476375" y="1547283"/>
                      </a:lnTo>
                      <a:lnTo>
                        <a:pt x="1489075" y="1480608"/>
                      </a:lnTo>
                      <a:lnTo>
                        <a:pt x="1524000" y="1432983"/>
                      </a:lnTo>
                      <a:lnTo>
                        <a:pt x="1511300" y="1372658"/>
                      </a:lnTo>
                      <a:lnTo>
                        <a:pt x="1609725" y="1280583"/>
                      </a:lnTo>
                      <a:lnTo>
                        <a:pt x="1717675" y="1207558"/>
                      </a:lnTo>
                      <a:lnTo>
                        <a:pt x="1549400" y="998008"/>
                      </a:lnTo>
                      <a:lnTo>
                        <a:pt x="1803400" y="921808"/>
                      </a:lnTo>
                      <a:lnTo>
                        <a:pt x="1812925" y="801158"/>
                      </a:lnTo>
                      <a:lnTo>
                        <a:pt x="1744134" y="742950"/>
                      </a:lnTo>
                      <a:lnTo>
                        <a:pt x="1825625" y="731308"/>
                      </a:lnTo>
                      <a:lnTo>
                        <a:pt x="1861608" y="669926"/>
                      </a:lnTo>
                      <a:lnTo>
                        <a:pt x="1794934" y="558799"/>
                      </a:lnTo>
                      <a:lnTo>
                        <a:pt x="1691216" y="556683"/>
                      </a:lnTo>
                      <a:lnTo>
                        <a:pt x="1657350" y="535516"/>
                      </a:lnTo>
                      <a:lnTo>
                        <a:pt x="1587500" y="538691"/>
                      </a:lnTo>
                      <a:lnTo>
                        <a:pt x="1417108" y="361950"/>
                      </a:lnTo>
                      <a:cubicBezTo>
                        <a:pt x="1416403" y="328083"/>
                        <a:pt x="1415697" y="294217"/>
                        <a:pt x="1414992" y="260350"/>
                      </a:cubicBezTo>
                      <a:lnTo>
                        <a:pt x="1364192" y="299508"/>
                      </a:lnTo>
                      <a:lnTo>
                        <a:pt x="1255183" y="218016"/>
                      </a:lnTo>
                      <a:lnTo>
                        <a:pt x="1242483" y="89958"/>
                      </a:lnTo>
                      <a:lnTo>
                        <a:pt x="1048808" y="81491"/>
                      </a:lnTo>
                      <a:lnTo>
                        <a:pt x="824442" y="0"/>
                      </a:lnTo>
                      <a:lnTo>
                        <a:pt x="833967" y="140758"/>
                      </a:lnTo>
                      <a:lnTo>
                        <a:pt x="787400" y="158750"/>
                      </a:lnTo>
                      <a:lnTo>
                        <a:pt x="765175" y="270933"/>
                      </a:lnTo>
                      <a:lnTo>
                        <a:pt x="654050" y="296333"/>
                      </a:lnTo>
                      <a:lnTo>
                        <a:pt x="0" y="680508"/>
                      </a:lnTo>
                      <a:lnTo>
                        <a:pt x="98425" y="1017058"/>
                      </a:lnTo>
                      <a:lnTo>
                        <a:pt x="63500" y="1023408"/>
                      </a:lnTo>
                      <a:lnTo>
                        <a:pt x="79375" y="1093258"/>
                      </a:lnTo>
                      <a:lnTo>
                        <a:pt x="168275" y="1083733"/>
                      </a:lnTo>
                      <a:lnTo>
                        <a:pt x="180975" y="1125008"/>
                      </a:lnTo>
                      <a:lnTo>
                        <a:pt x="146050" y="1172633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Anbar</a:t>
                  </a:r>
                  <a:br>
                    <a:rPr lang="en-US" sz="800" dirty="0">
                      <a:solidFill>
                        <a:schemeClr val="tx1"/>
                      </a:solidFill>
                    </a:rPr>
                  </a:br>
                  <a:br>
                    <a:rPr lang="en-US" sz="800" dirty="0">
                      <a:solidFill>
                        <a:schemeClr val="tx1"/>
                      </a:solidFill>
                    </a:rPr>
                  </a:b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Freeform 41">
                  <a:extLst>
                    <a:ext uri="{FF2B5EF4-FFF2-40B4-BE49-F238E27FC236}">
                      <a16:creationId xmlns:a16="http://schemas.microsoft.com/office/drawing/2014/main" id="{FD8BB270-F2B0-6847-059F-7658B834C633}"/>
                    </a:ext>
                  </a:extLst>
                </p:cNvPr>
                <p:cNvSpPr/>
                <p:nvPr/>
              </p:nvSpPr>
              <p:spPr>
                <a:xfrm>
                  <a:off x="2981325" y="4518025"/>
                  <a:ext cx="631825" cy="962025"/>
                </a:xfrm>
                <a:custGeom>
                  <a:avLst/>
                  <a:gdLst>
                    <a:gd name="connsiteX0" fmla="*/ 3175 w 631825"/>
                    <a:gd name="connsiteY0" fmla="*/ 720725 h 962025"/>
                    <a:gd name="connsiteX1" fmla="*/ 0 w 631825"/>
                    <a:gd name="connsiteY1" fmla="*/ 504825 h 962025"/>
                    <a:gd name="connsiteX2" fmla="*/ 57150 w 631825"/>
                    <a:gd name="connsiteY2" fmla="*/ 457200 h 962025"/>
                    <a:gd name="connsiteX3" fmla="*/ 69850 w 631825"/>
                    <a:gd name="connsiteY3" fmla="*/ 374650 h 962025"/>
                    <a:gd name="connsiteX4" fmla="*/ 104775 w 631825"/>
                    <a:gd name="connsiteY4" fmla="*/ 342900 h 962025"/>
                    <a:gd name="connsiteX5" fmla="*/ 85725 w 631825"/>
                    <a:gd name="connsiteY5" fmla="*/ 269875 h 962025"/>
                    <a:gd name="connsiteX6" fmla="*/ 285750 w 631825"/>
                    <a:gd name="connsiteY6" fmla="*/ 107950 h 962025"/>
                    <a:gd name="connsiteX7" fmla="*/ 269875 w 631825"/>
                    <a:gd name="connsiteY7" fmla="*/ 73025 h 962025"/>
                    <a:gd name="connsiteX8" fmla="*/ 444500 w 631825"/>
                    <a:gd name="connsiteY8" fmla="*/ 0 h 962025"/>
                    <a:gd name="connsiteX9" fmla="*/ 463550 w 631825"/>
                    <a:gd name="connsiteY9" fmla="*/ 73025 h 962025"/>
                    <a:gd name="connsiteX10" fmla="*/ 508000 w 631825"/>
                    <a:gd name="connsiteY10" fmla="*/ 41275 h 962025"/>
                    <a:gd name="connsiteX11" fmla="*/ 549275 w 631825"/>
                    <a:gd name="connsiteY11" fmla="*/ 66675 h 962025"/>
                    <a:gd name="connsiteX12" fmla="*/ 533400 w 631825"/>
                    <a:gd name="connsiteY12" fmla="*/ 127000 h 962025"/>
                    <a:gd name="connsiteX13" fmla="*/ 549275 w 631825"/>
                    <a:gd name="connsiteY13" fmla="*/ 171450 h 962025"/>
                    <a:gd name="connsiteX14" fmla="*/ 527050 w 631825"/>
                    <a:gd name="connsiteY14" fmla="*/ 228600 h 962025"/>
                    <a:gd name="connsiteX15" fmla="*/ 530225 w 631825"/>
                    <a:gd name="connsiteY15" fmla="*/ 276225 h 962025"/>
                    <a:gd name="connsiteX16" fmla="*/ 504825 w 631825"/>
                    <a:gd name="connsiteY16" fmla="*/ 295275 h 962025"/>
                    <a:gd name="connsiteX17" fmla="*/ 546100 w 631825"/>
                    <a:gd name="connsiteY17" fmla="*/ 342900 h 962025"/>
                    <a:gd name="connsiteX18" fmla="*/ 631825 w 631825"/>
                    <a:gd name="connsiteY18" fmla="*/ 368300 h 962025"/>
                    <a:gd name="connsiteX19" fmla="*/ 555625 w 631825"/>
                    <a:gd name="connsiteY19" fmla="*/ 498475 h 962025"/>
                    <a:gd name="connsiteX20" fmla="*/ 542925 w 631825"/>
                    <a:gd name="connsiteY20" fmla="*/ 549275 h 962025"/>
                    <a:gd name="connsiteX21" fmla="*/ 457200 w 631825"/>
                    <a:gd name="connsiteY21" fmla="*/ 657225 h 962025"/>
                    <a:gd name="connsiteX22" fmla="*/ 371475 w 631825"/>
                    <a:gd name="connsiteY22" fmla="*/ 857250 h 962025"/>
                    <a:gd name="connsiteX23" fmla="*/ 292100 w 631825"/>
                    <a:gd name="connsiteY23" fmla="*/ 962025 h 962025"/>
                    <a:gd name="connsiteX24" fmla="*/ 3175 w 631825"/>
                    <a:gd name="connsiteY24" fmla="*/ 720725 h 962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31825" h="962025">
                      <a:moveTo>
                        <a:pt x="3175" y="720725"/>
                      </a:moveTo>
                      <a:cubicBezTo>
                        <a:pt x="2117" y="648758"/>
                        <a:pt x="1058" y="576792"/>
                        <a:pt x="0" y="504825"/>
                      </a:cubicBezTo>
                      <a:lnTo>
                        <a:pt x="57150" y="457200"/>
                      </a:lnTo>
                      <a:lnTo>
                        <a:pt x="69850" y="374650"/>
                      </a:lnTo>
                      <a:lnTo>
                        <a:pt x="104775" y="342900"/>
                      </a:lnTo>
                      <a:lnTo>
                        <a:pt x="85725" y="269875"/>
                      </a:lnTo>
                      <a:lnTo>
                        <a:pt x="285750" y="107950"/>
                      </a:lnTo>
                      <a:lnTo>
                        <a:pt x="269875" y="73025"/>
                      </a:lnTo>
                      <a:lnTo>
                        <a:pt x="444500" y="0"/>
                      </a:lnTo>
                      <a:lnTo>
                        <a:pt x="463550" y="73025"/>
                      </a:lnTo>
                      <a:lnTo>
                        <a:pt x="508000" y="41275"/>
                      </a:lnTo>
                      <a:lnTo>
                        <a:pt x="549275" y="66675"/>
                      </a:lnTo>
                      <a:lnTo>
                        <a:pt x="533400" y="127000"/>
                      </a:lnTo>
                      <a:lnTo>
                        <a:pt x="549275" y="171450"/>
                      </a:lnTo>
                      <a:lnTo>
                        <a:pt x="527050" y="228600"/>
                      </a:lnTo>
                      <a:lnTo>
                        <a:pt x="530225" y="276225"/>
                      </a:lnTo>
                      <a:lnTo>
                        <a:pt x="504825" y="295275"/>
                      </a:lnTo>
                      <a:lnTo>
                        <a:pt x="546100" y="342900"/>
                      </a:lnTo>
                      <a:lnTo>
                        <a:pt x="631825" y="368300"/>
                      </a:lnTo>
                      <a:lnTo>
                        <a:pt x="555625" y="498475"/>
                      </a:lnTo>
                      <a:lnTo>
                        <a:pt x="542925" y="549275"/>
                      </a:lnTo>
                      <a:lnTo>
                        <a:pt x="457200" y="657225"/>
                      </a:lnTo>
                      <a:lnTo>
                        <a:pt x="371475" y="857250"/>
                      </a:lnTo>
                      <a:lnTo>
                        <a:pt x="292100" y="962025"/>
                      </a:lnTo>
                      <a:lnTo>
                        <a:pt x="3175" y="720725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Najaf</a:t>
                  </a:r>
                </a:p>
              </p:txBody>
            </p:sp>
            <p:sp>
              <p:nvSpPr>
                <p:cNvPr id="47" name="Freeform 42">
                  <a:extLst>
                    <a:ext uri="{FF2B5EF4-FFF2-40B4-BE49-F238E27FC236}">
                      <a16:creationId xmlns:a16="http://schemas.microsoft.com/office/drawing/2014/main" id="{3B3D7C9D-0948-1877-1897-53E2C37BF63A}"/>
                    </a:ext>
                  </a:extLst>
                </p:cNvPr>
                <p:cNvSpPr/>
                <p:nvPr/>
              </p:nvSpPr>
              <p:spPr>
                <a:xfrm>
                  <a:off x="3276600" y="4743450"/>
                  <a:ext cx="1008063" cy="1057275"/>
                </a:xfrm>
                <a:custGeom>
                  <a:avLst/>
                  <a:gdLst>
                    <a:gd name="connsiteX0" fmla="*/ 0 w 1008063"/>
                    <a:gd name="connsiteY0" fmla="*/ 739775 h 1057275"/>
                    <a:gd name="connsiteX1" fmla="*/ 312738 w 1008063"/>
                    <a:gd name="connsiteY1" fmla="*/ 998538 h 1057275"/>
                    <a:gd name="connsiteX2" fmla="*/ 889000 w 1008063"/>
                    <a:gd name="connsiteY2" fmla="*/ 1057275 h 1057275"/>
                    <a:gd name="connsiteX3" fmla="*/ 938213 w 1008063"/>
                    <a:gd name="connsiteY3" fmla="*/ 1041400 h 1057275"/>
                    <a:gd name="connsiteX4" fmla="*/ 942975 w 1008063"/>
                    <a:gd name="connsiteY4" fmla="*/ 928688 h 1057275"/>
                    <a:gd name="connsiteX5" fmla="*/ 968375 w 1008063"/>
                    <a:gd name="connsiteY5" fmla="*/ 909638 h 1057275"/>
                    <a:gd name="connsiteX6" fmla="*/ 957263 w 1008063"/>
                    <a:gd name="connsiteY6" fmla="*/ 833438 h 1057275"/>
                    <a:gd name="connsiteX7" fmla="*/ 1008063 w 1008063"/>
                    <a:gd name="connsiteY7" fmla="*/ 619125 h 1057275"/>
                    <a:gd name="connsiteX8" fmla="*/ 938213 w 1008063"/>
                    <a:gd name="connsiteY8" fmla="*/ 487363 h 1057275"/>
                    <a:gd name="connsiteX9" fmla="*/ 868363 w 1008063"/>
                    <a:gd name="connsiteY9" fmla="*/ 396875 h 1057275"/>
                    <a:gd name="connsiteX10" fmla="*/ 828675 w 1008063"/>
                    <a:gd name="connsiteY10" fmla="*/ 373063 h 1057275"/>
                    <a:gd name="connsiteX11" fmla="*/ 630238 w 1008063"/>
                    <a:gd name="connsiteY11" fmla="*/ 357188 h 1057275"/>
                    <a:gd name="connsiteX12" fmla="*/ 619125 w 1008063"/>
                    <a:gd name="connsiteY12" fmla="*/ 317500 h 1057275"/>
                    <a:gd name="connsiteX13" fmla="*/ 663575 w 1008063"/>
                    <a:gd name="connsiteY13" fmla="*/ 238125 h 1057275"/>
                    <a:gd name="connsiteX14" fmla="*/ 669925 w 1008063"/>
                    <a:gd name="connsiteY14" fmla="*/ 53975 h 1057275"/>
                    <a:gd name="connsiteX15" fmla="*/ 487363 w 1008063"/>
                    <a:gd name="connsiteY15" fmla="*/ 0 h 1057275"/>
                    <a:gd name="connsiteX16" fmla="*/ 471488 w 1008063"/>
                    <a:gd name="connsiteY16" fmla="*/ 26988 h 1057275"/>
                    <a:gd name="connsiteX17" fmla="*/ 425450 w 1008063"/>
                    <a:gd name="connsiteY17" fmla="*/ 25400 h 1057275"/>
                    <a:gd name="connsiteX18" fmla="*/ 446088 w 1008063"/>
                    <a:gd name="connsiteY18" fmla="*/ 53975 h 1057275"/>
                    <a:gd name="connsiteX19" fmla="*/ 390525 w 1008063"/>
                    <a:gd name="connsiteY19" fmla="*/ 182563 h 1057275"/>
                    <a:gd name="connsiteX20" fmla="*/ 333375 w 1008063"/>
                    <a:gd name="connsiteY20" fmla="*/ 144463 h 1057275"/>
                    <a:gd name="connsiteX21" fmla="*/ 260350 w 1008063"/>
                    <a:gd name="connsiteY21" fmla="*/ 273050 h 1057275"/>
                    <a:gd name="connsiteX22" fmla="*/ 250825 w 1008063"/>
                    <a:gd name="connsiteY22" fmla="*/ 319088 h 1057275"/>
                    <a:gd name="connsiteX23" fmla="*/ 165100 w 1008063"/>
                    <a:gd name="connsiteY23" fmla="*/ 427038 h 1057275"/>
                    <a:gd name="connsiteX24" fmla="*/ 76200 w 1008063"/>
                    <a:gd name="connsiteY24" fmla="*/ 628650 h 1057275"/>
                    <a:gd name="connsiteX25" fmla="*/ 0 w 1008063"/>
                    <a:gd name="connsiteY25" fmla="*/ 739775 h 105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008063" h="1057275">
                      <a:moveTo>
                        <a:pt x="0" y="739775"/>
                      </a:moveTo>
                      <a:lnTo>
                        <a:pt x="312738" y="998538"/>
                      </a:lnTo>
                      <a:lnTo>
                        <a:pt x="889000" y="1057275"/>
                      </a:lnTo>
                      <a:lnTo>
                        <a:pt x="938213" y="1041400"/>
                      </a:lnTo>
                      <a:lnTo>
                        <a:pt x="942975" y="928688"/>
                      </a:lnTo>
                      <a:lnTo>
                        <a:pt x="968375" y="909638"/>
                      </a:lnTo>
                      <a:lnTo>
                        <a:pt x="957263" y="833438"/>
                      </a:lnTo>
                      <a:lnTo>
                        <a:pt x="1008063" y="619125"/>
                      </a:lnTo>
                      <a:lnTo>
                        <a:pt x="938213" y="487363"/>
                      </a:lnTo>
                      <a:lnTo>
                        <a:pt x="868363" y="396875"/>
                      </a:lnTo>
                      <a:lnTo>
                        <a:pt x="828675" y="373063"/>
                      </a:lnTo>
                      <a:lnTo>
                        <a:pt x="630238" y="357188"/>
                      </a:lnTo>
                      <a:lnTo>
                        <a:pt x="619125" y="317500"/>
                      </a:lnTo>
                      <a:lnTo>
                        <a:pt x="663575" y="238125"/>
                      </a:lnTo>
                      <a:lnTo>
                        <a:pt x="669925" y="53975"/>
                      </a:lnTo>
                      <a:lnTo>
                        <a:pt x="487363" y="0"/>
                      </a:lnTo>
                      <a:lnTo>
                        <a:pt x="471488" y="26988"/>
                      </a:lnTo>
                      <a:lnTo>
                        <a:pt x="425450" y="25400"/>
                      </a:lnTo>
                      <a:lnTo>
                        <a:pt x="446088" y="53975"/>
                      </a:lnTo>
                      <a:lnTo>
                        <a:pt x="390525" y="182563"/>
                      </a:lnTo>
                      <a:lnTo>
                        <a:pt x="333375" y="144463"/>
                      </a:lnTo>
                      <a:lnTo>
                        <a:pt x="260350" y="273050"/>
                      </a:lnTo>
                      <a:lnTo>
                        <a:pt x="250825" y="319088"/>
                      </a:lnTo>
                      <a:lnTo>
                        <a:pt x="165100" y="427038"/>
                      </a:lnTo>
                      <a:lnTo>
                        <a:pt x="76200" y="628650"/>
                      </a:lnTo>
                      <a:lnTo>
                        <a:pt x="0" y="739775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800" dirty="0" err="1">
                      <a:solidFill>
                        <a:schemeClr val="tx1"/>
                      </a:solidFill>
                    </a:rPr>
                    <a:t>Samawa</a:t>
                  </a: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Freeform 43">
                  <a:extLst>
                    <a:ext uri="{FF2B5EF4-FFF2-40B4-BE49-F238E27FC236}">
                      <a16:creationId xmlns:a16="http://schemas.microsoft.com/office/drawing/2014/main" id="{1CED3A1C-5E71-F47F-4666-E9CD8B49BED9}"/>
                    </a:ext>
                  </a:extLst>
                </p:cNvPr>
                <p:cNvSpPr/>
                <p:nvPr/>
              </p:nvSpPr>
              <p:spPr>
                <a:xfrm>
                  <a:off x="4214813" y="4926013"/>
                  <a:ext cx="673100" cy="858837"/>
                </a:xfrm>
                <a:custGeom>
                  <a:avLst/>
                  <a:gdLst>
                    <a:gd name="connsiteX0" fmla="*/ 7937 w 673100"/>
                    <a:gd name="connsiteY0" fmla="*/ 858837 h 858837"/>
                    <a:gd name="connsiteX1" fmla="*/ 150812 w 673100"/>
                    <a:gd name="connsiteY1" fmla="*/ 638175 h 858837"/>
                    <a:gd name="connsiteX2" fmla="*/ 198437 w 673100"/>
                    <a:gd name="connsiteY2" fmla="*/ 504825 h 858837"/>
                    <a:gd name="connsiteX3" fmla="*/ 247650 w 673100"/>
                    <a:gd name="connsiteY3" fmla="*/ 482600 h 858837"/>
                    <a:gd name="connsiteX4" fmla="*/ 276225 w 673100"/>
                    <a:gd name="connsiteY4" fmla="*/ 465137 h 858837"/>
                    <a:gd name="connsiteX5" fmla="*/ 390525 w 673100"/>
                    <a:gd name="connsiteY5" fmla="*/ 463550 h 858837"/>
                    <a:gd name="connsiteX6" fmla="*/ 477837 w 673100"/>
                    <a:gd name="connsiteY6" fmla="*/ 500062 h 858837"/>
                    <a:gd name="connsiteX7" fmla="*/ 519112 w 673100"/>
                    <a:gd name="connsiteY7" fmla="*/ 484187 h 858837"/>
                    <a:gd name="connsiteX8" fmla="*/ 673100 w 673100"/>
                    <a:gd name="connsiteY8" fmla="*/ 530225 h 858837"/>
                    <a:gd name="connsiteX9" fmla="*/ 641350 w 673100"/>
                    <a:gd name="connsiteY9" fmla="*/ 496887 h 858837"/>
                    <a:gd name="connsiteX10" fmla="*/ 622300 w 673100"/>
                    <a:gd name="connsiteY10" fmla="*/ 463550 h 858837"/>
                    <a:gd name="connsiteX11" fmla="*/ 630237 w 673100"/>
                    <a:gd name="connsiteY11" fmla="*/ 425450 h 858837"/>
                    <a:gd name="connsiteX12" fmla="*/ 585787 w 673100"/>
                    <a:gd name="connsiteY12" fmla="*/ 374650 h 858837"/>
                    <a:gd name="connsiteX13" fmla="*/ 563562 w 673100"/>
                    <a:gd name="connsiteY13" fmla="*/ 382587 h 858837"/>
                    <a:gd name="connsiteX14" fmla="*/ 549275 w 673100"/>
                    <a:gd name="connsiteY14" fmla="*/ 328612 h 858837"/>
                    <a:gd name="connsiteX15" fmla="*/ 503237 w 673100"/>
                    <a:gd name="connsiteY15" fmla="*/ 314325 h 858837"/>
                    <a:gd name="connsiteX16" fmla="*/ 504825 w 673100"/>
                    <a:gd name="connsiteY16" fmla="*/ 111125 h 858837"/>
                    <a:gd name="connsiteX17" fmla="*/ 387350 w 673100"/>
                    <a:gd name="connsiteY17" fmla="*/ 109537 h 858837"/>
                    <a:gd name="connsiteX18" fmla="*/ 385762 w 673100"/>
                    <a:gd name="connsiteY18" fmla="*/ 14287 h 858837"/>
                    <a:gd name="connsiteX19" fmla="*/ 257175 w 673100"/>
                    <a:gd name="connsiteY19" fmla="*/ 0 h 858837"/>
                    <a:gd name="connsiteX20" fmla="*/ 204787 w 673100"/>
                    <a:gd name="connsiteY20" fmla="*/ 17462 h 858837"/>
                    <a:gd name="connsiteX21" fmla="*/ 195262 w 673100"/>
                    <a:gd name="connsiteY21" fmla="*/ 55562 h 858837"/>
                    <a:gd name="connsiteX22" fmla="*/ 195262 w 673100"/>
                    <a:gd name="connsiteY22" fmla="*/ 203200 h 858837"/>
                    <a:gd name="connsiteX23" fmla="*/ 176212 w 673100"/>
                    <a:gd name="connsiteY23" fmla="*/ 228600 h 858837"/>
                    <a:gd name="connsiteX24" fmla="*/ 184150 w 673100"/>
                    <a:gd name="connsiteY24" fmla="*/ 271462 h 858837"/>
                    <a:gd name="connsiteX25" fmla="*/ 136525 w 673100"/>
                    <a:gd name="connsiteY25" fmla="*/ 258762 h 858837"/>
                    <a:gd name="connsiteX26" fmla="*/ 0 w 673100"/>
                    <a:gd name="connsiteY26" fmla="*/ 296862 h 858837"/>
                    <a:gd name="connsiteX27" fmla="*/ 69850 w 673100"/>
                    <a:gd name="connsiteY27" fmla="*/ 434975 h 858837"/>
                    <a:gd name="connsiteX28" fmla="*/ 17462 w 673100"/>
                    <a:gd name="connsiteY28" fmla="*/ 644525 h 858837"/>
                    <a:gd name="connsiteX29" fmla="*/ 30162 w 673100"/>
                    <a:gd name="connsiteY29" fmla="*/ 725487 h 858837"/>
                    <a:gd name="connsiteX30" fmla="*/ 4762 w 673100"/>
                    <a:gd name="connsiteY30" fmla="*/ 742950 h 858837"/>
                    <a:gd name="connsiteX31" fmla="*/ 7937 w 673100"/>
                    <a:gd name="connsiteY31" fmla="*/ 858837 h 85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673100" h="858837">
                      <a:moveTo>
                        <a:pt x="7937" y="858837"/>
                      </a:moveTo>
                      <a:lnTo>
                        <a:pt x="150812" y="638175"/>
                      </a:lnTo>
                      <a:lnTo>
                        <a:pt x="198437" y="504825"/>
                      </a:lnTo>
                      <a:lnTo>
                        <a:pt x="247650" y="482600"/>
                      </a:lnTo>
                      <a:lnTo>
                        <a:pt x="276225" y="465137"/>
                      </a:lnTo>
                      <a:lnTo>
                        <a:pt x="390525" y="463550"/>
                      </a:lnTo>
                      <a:lnTo>
                        <a:pt x="477837" y="500062"/>
                      </a:lnTo>
                      <a:lnTo>
                        <a:pt x="519112" y="484187"/>
                      </a:lnTo>
                      <a:lnTo>
                        <a:pt x="673100" y="530225"/>
                      </a:lnTo>
                      <a:lnTo>
                        <a:pt x="641350" y="496887"/>
                      </a:lnTo>
                      <a:lnTo>
                        <a:pt x="622300" y="463550"/>
                      </a:lnTo>
                      <a:lnTo>
                        <a:pt x="630237" y="425450"/>
                      </a:lnTo>
                      <a:lnTo>
                        <a:pt x="585787" y="374650"/>
                      </a:lnTo>
                      <a:lnTo>
                        <a:pt x="563562" y="382587"/>
                      </a:lnTo>
                      <a:lnTo>
                        <a:pt x="549275" y="328612"/>
                      </a:lnTo>
                      <a:lnTo>
                        <a:pt x="503237" y="314325"/>
                      </a:lnTo>
                      <a:cubicBezTo>
                        <a:pt x="503766" y="246592"/>
                        <a:pt x="504296" y="178858"/>
                        <a:pt x="504825" y="111125"/>
                      </a:cubicBezTo>
                      <a:lnTo>
                        <a:pt x="387350" y="109537"/>
                      </a:lnTo>
                      <a:cubicBezTo>
                        <a:pt x="386821" y="77787"/>
                        <a:pt x="386291" y="46037"/>
                        <a:pt x="385762" y="14287"/>
                      </a:cubicBezTo>
                      <a:lnTo>
                        <a:pt x="257175" y="0"/>
                      </a:lnTo>
                      <a:lnTo>
                        <a:pt x="204787" y="17462"/>
                      </a:lnTo>
                      <a:lnTo>
                        <a:pt x="195262" y="55562"/>
                      </a:lnTo>
                      <a:lnTo>
                        <a:pt x="195262" y="203200"/>
                      </a:lnTo>
                      <a:lnTo>
                        <a:pt x="176212" y="228600"/>
                      </a:lnTo>
                      <a:lnTo>
                        <a:pt x="184150" y="271462"/>
                      </a:lnTo>
                      <a:lnTo>
                        <a:pt x="136525" y="258762"/>
                      </a:lnTo>
                      <a:lnTo>
                        <a:pt x="0" y="296862"/>
                      </a:lnTo>
                      <a:lnTo>
                        <a:pt x="69850" y="434975"/>
                      </a:lnTo>
                      <a:lnTo>
                        <a:pt x="17462" y="644525"/>
                      </a:lnTo>
                      <a:lnTo>
                        <a:pt x="30162" y="725487"/>
                      </a:lnTo>
                      <a:lnTo>
                        <a:pt x="4762" y="742950"/>
                      </a:lnTo>
                      <a:cubicBezTo>
                        <a:pt x="5820" y="781579"/>
                        <a:pt x="6879" y="820208"/>
                        <a:pt x="7937" y="858837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tx1"/>
                      </a:solidFill>
                    </a:rPr>
                    <a:t>Basra</a:t>
                  </a:r>
                  <a:br>
                    <a:rPr lang="en-US" sz="800">
                      <a:solidFill>
                        <a:schemeClr val="tx1"/>
                      </a:solidFill>
                    </a:rPr>
                  </a:br>
                  <a:br>
                    <a:rPr lang="en-US" sz="800">
                      <a:solidFill>
                        <a:schemeClr val="tx1"/>
                      </a:solidFill>
                    </a:rPr>
                  </a:br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Freeform 44">
                  <a:extLst>
                    <a:ext uri="{FF2B5EF4-FFF2-40B4-BE49-F238E27FC236}">
                      <a16:creationId xmlns:a16="http://schemas.microsoft.com/office/drawing/2014/main" id="{DC6D8DDF-D7B3-70D0-CF26-292B14C2BBA9}"/>
                    </a:ext>
                  </a:extLst>
                </p:cNvPr>
                <p:cNvSpPr/>
                <p:nvPr/>
              </p:nvSpPr>
              <p:spPr>
                <a:xfrm>
                  <a:off x="3894138" y="4651375"/>
                  <a:ext cx="517525" cy="569913"/>
                </a:xfrm>
                <a:custGeom>
                  <a:avLst/>
                  <a:gdLst>
                    <a:gd name="connsiteX0" fmla="*/ 323850 w 517525"/>
                    <a:gd name="connsiteY0" fmla="*/ 569913 h 569913"/>
                    <a:gd name="connsiteX1" fmla="*/ 454025 w 517525"/>
                    <a:gd name="connsiteY1" fmla="*/ 534988 h 569913"/>
                    <a:gd name="connsiteX2" fmla="*/ 506412 w 517525"/>
                    <a:gd name="connsiteY2" fmla="*/ 547688 h 569913"/>
                    <a:gd name="connsiteX3" fmla="*/ 493712 w 517525"/>
                    <a:gd name="connsiteY3" fmla="*/ 500063 h 569913"/>
                    <a:gd name="connsiteX4" fmla="*/ 517525 w 517525"/>
                    <a:gd name="connsiteY4" fmla="*/ 481013 h 569913"/>
                    <a:gd name="connsiteX5" fmla="*/ 517525 w 517525"/>
                    <a:gd name="connsiteY5" fmla="*/ 325438 h 569913"/>
                    <a:gd name="connsiteX6" fmla="*/ 428625 w 517525"/>
                    <a:gd name="connsiteY6" fmla="*/ 336550 h 569913"/>
                    <a:gd name="connsiteX7" fmla="*/ 392112 w 517525"/>
                    <a:gd name="connsiteY7" fmla="*/ 312738 h 569913"/>
                    <a:gd name="connsiteX8" fmla="*/ 390525 w 517525"/>
                    <a:gd name="connsiteY8" fmla="*/ 263525 h 569913"/>
                    <a:gd name="connsiteX9" fmla="*/ 339725 w 517525"/>
                    <a:gd name="connsiteY9" fmla="*/ 230188 h 569913"/>
                    <a:gd name="connsiteX10" fmla="*/ 334962 w 517525"/>
                    <a:gd name="connsiteY10" fmla="*/ 173038 h 569913"/>
                    <a:gd name="connsiteX11" fmla="*/ 280987 w 517525"/>
                    <a:gd name="connsiteY11" fmla="*/ 123825 h 569913"/>
                    <a:gd name="connsiteX12" fmla="*/ 260350 w 517525"/>
                    <a:gd name="connsiteY12" fmla="*/ 39688 h 569913"/>
                    <a:gd name="connsiteX13" fmla="*/ 246062 w 517525"/>
                    <a:gd name="connsiteY13" fmla="*/ 0 h 569913"/>
                    <a:gd name="connsiteX14" fmla="*/ 46037 w 517525"/>
                    <a:gd name="connsiteY14" fmla="*/ 1588 h 569913"/>
                    <a:gd name="connsiteX15" fmla="*/ 26987 w 517525"/>
                    <a:gd name="connsiteY15" fmla="*/ 11113 h 569913"/>
                    <a:gd name="connsiteX16" fmla="*/ 50800 w 517525"/>
                    <a:gd name="connsiteY16" fmla="*/ 136525 h 569913"/>
                    <a:gd name="connsiteX17" fmla="*/ 42862 w 517525"/>
                    <a:gd name="connsiteY17" fmla="*/ 328613 h 569913"/>
                    <a:gd name="connsiteX18" fmla="*/ 0 w 517525"/>
                    <a:gd name="connsiteY18" fmla="*/ 406400 h 569913"/>
                    <a:gd name="connsiteX19" fmla="*/ 14287 w 517525"/>
                    <a:gd name="connsiteY19" fmla="*/ 447675 h 569913"/>
                    <a:gd name="connsiteX20" fmla="*/ 206375 w 517525"/>
                    <a:gd name="connsiteY20" fmla="*/ 466725 h 569913"/>
                    <a:gd name="connsiteX21" fmla="*/ 250825 w 517525"/>
                    <a:gd name="connsiteY21" fmla="*/ 488950 h 569913"/>
                    <a:gd name="connsiteX22" fmla="*/ 323850 w 517525"/>
                    <a:gd name="connsiteY22" fmla="*/ 569913 h 569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17525" h="569913">
                      <a:moveTo>
                        <a:pt x="323850" y="569913"/>
                      </a:moveTo>
                      <a:lnTo>
                        <a:pt x="454025" y="534988"/>
                      </a:lnTo>
                      <a:lnTo>
                        <a:pt x="506412" y="547688"/>
                      </a:lnTo>
                      <a:lnTo>
                        <a:pt x="493712" y="500063"/>
                      </a:lnTo>
                      <a:lnTo>
                        <a:pt x="517525" y="481013"/>
                      </a:lnTo>
                      <a:lnTo>
                        <a:pt x="517525" y="325438"/>
                      </a:lnTo>
                      <a:lnTo>
                        <a:pt x="428625" y="336550"/>
                      </a:lnTo>
                      <a:lnTo>
                        <a:pt x="392112" y="312738"/>
                      </a:lnTo>
                      <a:lnTo>
                        <a:pt x="390525" y="263525"/>
                      </a:lnTo>
                      <a:lnTo>
                        <a:pt x="339725" y="230188"/>
                      </a:lnTo>
                      <a:lnTo>
                        <a:pt x="334962" y="173038"/>
                      </a:lnTo>
                      <a:lnTo>
                        <a:pt x="280987" y="123825"/>
                      </a:lnTo>
                      <a:lnTo>
                        <a:pt x="260350" y="39688"/>
                      </a:lnTo>
                      <a:lnTo>
                        <a:pt x="246062" y="0"/>
                      </a:lnTo>
                      <a:lnTo>
                        <a:pt x="46037" y="1588"/>
                      </a:lnTo>
                      <a:lnTo>
                        <a:pt x="26987" y="11113"/>
                      </a:lnTo>
                      <a:lnTo>
                        <a:pt x="50800" y="136525"/>
                      </a:lnTo>
                      <a:lnTo>
                        <a:pt x="42862" y="328613"/>
                      </a:lnTo>
                      <a:lnTo>
                        <a:pt x="0" y="406400"/>
                      </a:lnTo>
                      <a:lnTo>
                        <a:pt x="14287" y="447675"/>
                      </a:lnTo>
                      <a:lnTo>
                        <a:pt x="206375" y="466725"/>
                      </a:lnTo>
                      <a:lnTo>
                        <a:pt x="250825" y="488950"/>
                      </a:lnTo>
                      <a:lnTo>
                        <a:pt x="323850" y="569913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br>
                    <a:rPr lang="en-US" sz="800">
                      <a:solidFill>
                        <a:schemeClr val="tx1"/>
                      </a:solidFill>
                    </a:rPr>
                  </a:br>
                  <a:br>
                    <a:rPr lang="en-US" sz="800">
                      <a:solidFill>
                        <a:schemeClr val="tx1"/>
                      </a:solidFill>
                    </a:rPr>
                  </a:br>
                  <a:r>
                    <a:rPr lang="en-US" sz="800">
                      <a:solidFill>
                        <a:schemeClr val="tx1"/>
                      </a:solidFill>
                    </a:rPr>
                    <a:t>Nasiryah</a:t>
                  </a:r>
                </a:p>
              </p:txBody>
            </p:sp>
            <p:sp>
              <p:nvSpPr>
                <p:cNvPr id="50" name="Freeform 45">
                  <a:extLst>
                    <a:ext uri="{FF2B5EF4-FFF2-40B4-BE49-F238E27FC236}">
                      <a16:creationId xmlns:a16="http://schemas.microsoft.com/office/drawing/2014/main" id="{5B88B21D-826B-A3FC-2909-B3C862FBE1FD}"/>
                    </a:ext>
                  </a:extLst>
                </p:cNvPr>
                <p:cNvSpPr/>
                <p:nvPr/>
              </p:nvSpPr>
              <p:spPr>
                <a:xfrm>
                  <a:off x="4140200" y="4310063"/>
                  <a:ext cx="525463" cy="671512"/>
                </a:xfrm>
                <a:custGeom>
                  <a:avLst/>
                  <a:gdLst>
                    <a:gd name="connsiteX0" fmla="*/ 0 w 525463"/>
                    <a:gd name="connsiteY0" fmla="*/ 342900 h 671512"/>
                    <a:gd name="connsiteX1" fmla="*/ 38100 w 525463"/>
                    <a:gd name="connsiteY1" fmla="*/ 461962 h 671512"/>
                    <a:gd name="connsiteX2" fmla="*/ 90488 w 525463"/>
                    <a:gd name="connsiteY2" fmla="*/ 515937 h 671512"/>
                    <a:gd name="connsiteX3" fmla="*/ 92075 w 525463"/>
                    <a:gd name="connsiteY3" fmla="*/ 573087 h 671512"/>
                    <a:gd name="connsiteX4" fmla="*/ 144463 w 525463"/>
                    <a:gd name="connsiteY4" fmla="*/ 603250 h 671512"/>
                    <a:gd name="connsiteX5" fmla="*/ 150813 w 525463"/>
                    <a:gd name="connsiteY5" fmla="*/ 655637 h 671512"/>
                    <a:gd name="connsiteX6" fmla="*/ 185738 w 525463"/>
                    <a:gd name="connsiteY6" fmla="*/ 671512 h 671512"/>
                    <a:gd name="connsiteX7" fmla="*/ 269875 w 525463"/>
                    <a:gd name="connsiteY7" fmla="*/ 665162 h 671512"/>
                    <a:gd name="connsiteX8" fmla="*/ 279400 w 525463"/>
                    <a:gd name="connsiteY8" fmla="*/ 631825 h 671512"/>
                    <a:gd name="connsiteX9" fmla="*/ 333375 w 525463"/>
                    <a:gd name="connsiteY9" fmla="*/ 619125 h 671512"/>
                    <a:gd name="connsiteX10" fmla="*/ 458788 w 525463"/>
                    <a:gd name="connsiteY10" fmla="*/ 631825 h 671512"/>
                    <a:gd name="connsiteX11" fmla="*/ 463550 w 525463"/>
                    <a:gd name="connsiteY11" fmla="*/ 569912 h 671512"/>
                    <a:gd name="connsiteX12" fmla="*/ 525463 w 525463"/>
                    <a:gd name="connsiteY12" fmla="*/ 409575 h 671512"/>
                    <a:gd name="connsiteX13" fmla="*/ 471488 w 525463"/>
                    <a:gd name="connsiteY13" fmla="*/ 350837 h 671512"/>
                    <a:gd name="connsiteX14" fmla="*/ 468313 w 525463"/>
                    <a:gd name="connsiteY14" fmla="*/ 325437 h 671512"/>
                    <a:gd name="connsiteX15" fmla="*/ 434975 w 525463"/>
                    <a:gd name="connsiteY15" fmla="*/ 284162 h 671512"/>
                    <a:gd name="connsiteX16" fmla="*/ 406400 w 525463"/>
                    <a:gd name="connsiteY16" fmla="*/ 280987 h 671512"/>
                    <a:gd name="connsiteX17" fmla="*/ 407988 w 525463"/>
                    <a:gd name="connsiteY17" fmla="*/ 268287 h 671512"/>
                    <a:gd name="connsiteX18" fmla="*/ 423863 w 525463"/>
                    <a:gd name="connsiteY18" fmla="*/ 250825 h 671512"/>
                    <a:gd name="connsiteX19" fmla="*/ 401638 w 525463"/>
                    <a:gd name="connsiteY19" fmla="*/ 227012 h 671512"/>
                    <a:gd name="connsiteX20" fmla="*/ 406400 w 525463"/>
                    <a:gd name="connsiteY20" fmla="*/ 214312 h 671512"/>
                    <a:gd name="connsiteX21" fmla="*/ 385763 w 525463"/>
                    <a:gd name="connsiteY21" fmla="*/ 211137 h 671512"/>
                    <a:gd name="connsiteX22" fmla="*/ 379413 w 525463"/>
                    <a:gd name="connsiteY22" fmla="*/ 203200 h 671512"/>
                    <a:gd name="connsiteX23" fmla="*/ 385763 w 525463"/>
                    <a:gd name="connsiteY23" fmla="*/ 179387 h 671512"/>
                    <a:gd name="connsiteX24" fmla="*/ 357188 w 525463"/>
                    <a:gd name="connsiteY24" fmla="*/ 150812 h 671512"/>
                    <a:gd name="connsiteX25" fmla="*/ 323850 w 525463"/>
                    <a:gd name="connsiteY25" fmla="*/ 139700 h 671512"/>
                    <a:gd name="connsiteX26" fmla="*/ 290513 w 525463"/>
                    <a:gd name="connsiteY26" fmla="*/ 153987 h 671512"/>
                    <a:gd name="connsiteX27" fmla="*/ 138113 w 525463"/>
                    <a:gd name="connsiteY27" fmla="*/ 25400 h 671512"/>
                    <a:gd name="connsiteX28" fmla="*/ 82550 w 525463"/>
                    <a:gd name="connsiteY28" fmla="*/ 0 h 671512"/>
                    <a:gd name="connsiteX29" fmla="*/ 68263 w 525463"/>
                    <a:gd name="connsiteY29" fmla="*/ 25400 h 671512"/>
                    <a:gd name="connsiteX30" fmla="*/ 52388 w 525463"/>
                    <a:gd name="connsiteY30" fmla="*/ 87312 h 671512"/>
                    <a:gd name="connsiteX31" fmla="*/ 50800 w 525463"/>
                    <a:gd name="connsiteY31" fmla="*/ 139700 h 671512"/>
                    <a:gd name="connsiteX32" fmla="*/ 20638 w 525463"/>
                    <a:gd name="connsiteY32" fmla="*/ 188912 h 671512"/>
                    <a:gd name="connsiteX33" fmla="*/ 38100 w 525463"/>
                    <a:gd name="connsiteY33" fmla="*/ 220662 h 671512"/>
                    <a:gd name="connsiteX34" fmla="*/ 60325 w 525463"/>
                    <a:gd name="connsiteY34" fmla="*/ 258762 h 671512"/>
                    <a:gd name="connsiteX35" fmla="*/ 12700 w 525463"/>
                    <a:gd name="connsiteY35" fmla="*/ 288925 h 671512"/>
                    <a:gd name="connsiteX36" fmla="*/ 0 w 525463"/>
                    <a:gd name="connsiteY36" fmla="*/ 342900 h 67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525463" h="671512">
                      <a:moveTo>
                        <a:pt x="0" y="342900"/>
                      </a:moveTo>
                      <a:lnTo>
                        <a:pt x="38100" y="461962"/>
                      </a:lnTo>
                      <a:lnTo>
                        <a:pt x="90488" y="515937"/>
                      </a:lnTo>
                      <a:lnTo>
                        <a:pt x="92075" y="573087"/>
                      </a:lnTo>
                      <a:lnTo>
                        <a:pt x="144463" y="603250"/>
                      </a:lnTo>
                      <a:lnTo>
                        <a:pt x="150813" y="655637"/>
                      </a:lnTo>
                      <a:lnTo>
                        <a:pt x="185738" y="671512"/>
                      </a:lnTo>
                      <a:lnTo>
                        <a:pt x="269875" y="665162"/>
                      </a:lnTo>
                      <a:lnTo>
                        <a:pt x="279400" y="631825"/>
                      </a:lnTo>
                      <a:lnTo>
                        <a:pt x="333375" y="619125"/>
                      </a:lnTo>
                      <a:lnTo>
                        <a:pt x="458788" y="631825"/>
                      </a:lnTo>
                      <a:lnTo>
                        <a:pt x="463550" y="569912"/>
                      </a:lnTo>
                      <a:lnTo>
                        <a:pt x="525463" y="409575"/>
                      </a:lnTo>
                      <a:lnTo>
                        <a:pt x="471488" y="350837"/>
                      </a:lnTo>
                      <a:lnTo>
                        <a:pt x="468313" y="325437"/>
                      </a:lnTo>
                      <a:lnTo>
                        <a:pt x="434975" y="284162"/>
                      </a:lnTo>
                      <a:lnTo>
                        <a:pt x="406400" y="280987"/>
                      </a:lnTo>
                      <a:lnTo>
                        <a:pt x="407988" y="268287"/>
                      </a:lnTo>
                      <a:lnTo>
                        <a:pt x="423863" y="250825"/>
                      </a:lnTo>
                      <a:lnTo>
                        <a:pt x="401638" y="227012"/>
                      </a:lnTo>
                      <a:lnTo>
                        <a:pt x="406400" y="214312"/>
                      </a:lnTo>
                      <a:lnTo>
                        <a:pt x="385763" y="211137"/>
                      </a:lnTo>
                      <a:lnTo>
                        <a:pt x="379413" y="203200"/>
                      </a:lnTo>
                      <a:lnTo>
                        <a:pt x="385763" y="179387"/>
                      </a:lnTo>
                      <a:lnTo>
                        <a:pt x="357188" y="150812"/>
                      </a:lnTo>
                      <a:lnTo>
                        <a:pt x="323850" y="139700"/>
                      </a:lnTo>
                      <a:lnTo>
                        <a:pt x="290513" y="153987"/>
                      </a:lnTo>
                      <a:lnTo>
                        <a:pt x="138113" y="25400"/>
                      </a:lnTo>
                      <a:lnTo>
                        <a:pt x="82550" y="0"/>
                      </a:lnTo>
                      <a:lnTo>
                        <a:pt x="68263" y="25400"/>
                      </a:lnTo>
                      <a:lnTo>
                        <a:pt x="52388" y="87312"/>
                      </a:lnTo>
                      <a:cubicBezTo>
                        <a:pt x="51859" y="104775"/>
                        <a:pt x="51329" y="122237"/>
                        <a:pt x="50800" y="139700"/>
                      </a:cubicBezTo>
                      <a:lnTo>
                        <a:pt x="20638" y="188912"/>
                      </a:lnTo>
                      <a:lnTo>
                        <a:pt x="38100" y="220662"/>
                      </a:lnTo>
                      <a:lnTo>
                        <a:pt x="60325" y="258762"/>
                      </a:lnTo>
                      <a:lnTo>
                        <a:pt x="12700" y="288925"/>
                      </a:lnTo>
                      <a:lnTo>
                        <a:pt x="0" y="34290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tx1"/>
                      </a:solidFill>
                    </a:rPr>
                    <a:t>Ammara</a:t>
                  </a: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:a16="http://schemas.microsoft.com/office/drawing/2014/main" id="{1D08AA49-85D6-7F70-71F7-085D78058C0D}"/>
                    </a:ext>
                  </a:extLst>
                </p:cNvPr>
                <p:cNvSpPr/>
                <p:nvPr/>
              </p:nvSpPr>
              <p:spPr>
                <a:xfrm>
                  <a:off x="3489325" y="4481513"/>
                  <a:ext cx="454025" cy="438150"/>
                </a:xfrm>
                <a:custGeom>
                  <a:avLst/>
                  <a:gdLst>
                    <a:gd name="connsiteX0" fmla="*/ 39688 w 454025"/>
                    <a:gd name="connsiteY0" fmla="*/ 103187 h 438150"/>
                    <a:gd name="connsiteX1" fmla="*/ 26988 w 454025"/>
                    <a:gd name="connsiteY1" fmla="*/ 160337 h 438150"/>
                    <a:gd name="connsiteX2" fmla="*/ 42863 w 454025"/>
                    <a:gd name="connsiteY2" fmla="*/ 203200 h 438150"/>
                    <a:gd name="connsiteX3" fmla="*/ 19050 w 454025"/>
                    <a:gd name="connsiteY3" fmla="*/ 261937 h 438150"/>
                    <a:gd name="connsiteX4" fmla="*/ 22225 w 454025"/>
                    <a:gd name="connsiteY4" fmla="*/ 307975 h 438150"/>
                    <a:gd name="connsiteX5" fmla="*/ 0 w 454025"/>
                    <a:gd name="connsiteY5" fmla="*/ 330200 h 438150"/>
                    <a:gd name="connsiteX6" fmla="*/ 38100 w 454025"/>
                    <a:gd name="connsiteY6" fmla="*/ 376237 h 438150"/>
                    <a:gd name="connsiteX7" fmla="*/ 123825 w 454025"/>
                    <a:gd name="connsiteY7" fmla="*/ 403225 h 438150"/>
                    <a:gd name="connsiteX8" fmla="*/ 177800 w 454025"/>
                    <a:gd name="connsiteY8" fmla="*/ 438150 h 438150"/>
                    <a:gd name="connsiteX9" fmla="*/ 230188 w 454025"/>
                    <a:gd name="connsiteY9" fmla="*/ 315912 h 438150"/>
                    <a:gd name="connsiteX10" fmla="*/ 214313 w 454025"/>
                    <a:gd name="connsiteY10" fmla="*/ 285750 h 438150"/>
                    <a:gd name="connsiteX11" fmla="*/ 257175 w 454025"/>
                    <a:gd name="connsiteY11" fmla="*/ 285750 h 438150"/>
                    <a:gd name="connsiteX12" fmla="*/ 276225 w 454025"/>
                    <a:gd name="connsiteY12" fmla="*/ 261937 h 438150"/>
                    <a:gd name="connsiteX13" fmla="*/ 454025 w 454025"/>
                    <a:gd name="connsiteY13" fmla="*/ 309562 h 438150"/>
                    <a:gd name="connsiteX14" fmla="*/ 427038 w 454025"/>
                    <a:gd name="connsiteY14" fmla="*/ 179387 h 438150"/>
                    <a:gd name="connsiteX15" fmla="*/ 415925 w 454025"/>
                    <a:gd name="connsiteY15" fmla="*/ 131762 h 438150"/>
                    <a:gd name="connsiteX16" fmla="*/ 381000 w 454025"/>
                    <a:gd name="connsiteY16" fmla="*/ 112712 h 438150"/>
                    <a:gd name="connsiteX17" fmla="*/ 334963 w 454025"/>
                    <a:gd name="connsiteY17" fmla="*/ 41275 h 438150"/>
                    <a:gd name="connsiteX18" fmla="*/ 306388 w 454025"/>
                    <a:gd name="connsiteY18" fmla="*/ 15875 h 438150"/>
                    <a:gd name="connsiteX19" fmla="*/ 246063 w 454025"/>
                    <a:gd name="connsiteY19" fmla="*/ 0 h 438150"/>
                    <a:gd name="connsiteX20" fmla="*/ 174625 w 454025"/>
                    <a:gd name="connsiteY20" fmla="*/ 61912 h 438150"/>
                    <a:gd name="connsiteX21" fmla="*/ 131763 w 454025"/>
                    <a:gd name="connsiteY21" fmla="*/ 77787 h 438150"/>
                    <a:gd name="connsiteX22" fmla="*/ 136525 w 454025"/>
                    <a:gd name="connsiteY22" fmla="*/ 120650 h 438150"/>
                    <a:gd name="connsiteX23" fmla="*/ 39688 w 454025"/>
                    <a:gd name="connsiteY23" fmla="*/ 103187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54025" h="438150">
                      <a:moveTo>
                        <a:pt x="39688" y="103187"/>
                      </a:moveTo>
                      <a:lnTo>
                        <a:pt x="26988" y="160337"/>
                      </a:lnTo>
                      <a:lnTo>
                        <a:pt x="42863" y="203200"/>
                      </a:lnTo>
                      <a:lnTo>
                        <a:pt x="19050" y="261937"/>
                      </a:lnTo>
                      <a:lnTo>
                        <a:pt x="22225" y="307975"/>
                      </a:lnTo>
                      <a:lnTo>
                        <a:pt x="0" y="330200"/>
                      </a:lnTo>
                      <a:lnTo>
                        <a:pt x="38100" y="376237"/>
                      </a:lnTo>
                      <a:lnTo>
                        <a:pt x="123825" y="403225"/>
                      </a:lnTo>
                      <a:lnTo>
                        <a:pt x="177800" y="438150"/>
                      </a:lnTo>
                      <a:lnTo>
                        <a:pt x="230188" y="315912"/>
                      </a:lnTo>
                      <a:lnTo>
                        <a:pt x="214313" y="285750"/>
                      </a:lnTo>
                      <a:lnTo>
                        <a:pt x="257175" y="285750"/>
                      </a:lnTo>
                      <a:lnTo>
                        <a:pt x="276225" y="261937"/>
                      </a:lnTo>
                      <a:lnTo>
                        <a:pt x="454025" y="309562"/>
                      </a:lnTo>
                      <a:lnTo>
                        <a:pt x="427038" y="179387"/>
                      </a:lnTo>
                      <a:lnTo>
                        <a:pt x="415925" y="131762"/>
                      </a:lnTo>
                      <a:lnTo>
                        <a:pt x="381000" y="112712"/>
                      </a:lnTo>
                      <a:lnTo>
                        <a:pt x="334963" y="41275"/>
                      </a:lnTo>
                      <a:lnTo>
                        <a:pt x="306388" y="15875"/>
                      </a:lnTo>
                      <a:lnTo>
                        <a:pt x="246063" y="0"/>
                      </a:lnTo>
                      <a:lnTo>
                        <a:pt x="174625" y="61912"/>
                      </a:lnTo>
                      <a:lnTo>
                        <a:pt x="131763" y="77787"/>
                      </a:lnTo>
                      <a:lnTo>
                        <a:pt x="136525" y="120650"/>
                      </a:lnTo>
                      <a:lnTo>
                        <a:pt x="39688" y="103187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tx1"/>
                      </a:solidFill>
                    </a:rPr>
                    <a:t>Diwanyiah</a:t>
                  </a: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id="{7774161E-A34D-7661-E3BF-8682B3BAB5EE}"/>
                    </a:ext>
                  </a:extLst>
                </p:cNvPr>
                <p:cNvSpPr/>
                <p:nvPr/>
              </p:nvSpPr>
              <p:spPr>
                <a:xfrm>
                  <a:off x="3508375" y="4059238"/>
                  <a:ext cx="719138" cy="600075"/>
                </a:xfrm>
                <a:custGeom>
                  <a:avLst/>
                  <a:gdLst>
                    <a:gd name="connsiteX0" fmla="*/ 19050 w 719138"/>
                    <a:gd name="connsiteY0" fmla="*/ 165100 h 600075"/>
                    <a:gd name="connsiteX1" fmla="*/ 0 w 719138"/>
                    <a:gd name="connsiteY1" fmla="*/ 225425 h 600075"/>
                    <a:gd name="connsiteX2" fmla="*/ 31750 w 719138"/>
                    <a:gd name="connsiteY2" fmla="*/ 242887 h 600075"/>
                    <a:gd name="connsiteX3" fmla="*/ 74613 w 719138"/>
                    <a:gd name="connsiteY3" fmla="*/ 238125 h 600075"/>
                    <a:gd name="connsiteX4" fmla="*/ 96838 w 719138"/>
                    <a:gd name="connsiteY4" fmla="*/ 266700 h 600075"/>
                    <a:gd name="connsiteX5" fmla="*/ 158750 w 719138"/>
                    <a:gd name="connsiteY5" fmla="*/ 295275 h 600075"/>
                    <a:gd name="connsiteX6" fmla="*/ 196850 w 719138"/>
                    <a:gd name="connsiteY6" fmla="*/ 322262 h 600075"/>
                    <a:gd name="connsiteX7" fmla="*/ 193675 w 719138"/>
                    <a:gd name="connsiteY7" fmla="*/ 368300 h 600075"/>
                    <a:gd name="connsiteX8" fmla="*/ 227013 w 719138"/>
                    <a:gd name="connsiteY8" fmla="*/ 422275 h 600075"/>
                    <a:gd name="connsiteX9" fmla="*/ 295275 w 719138"/>
                    <a:gd name="connsiteY9" fmla="*/ 436562 h 600075"/>
                    <a:gd name="connsiteX10" fmla="*/ 322263 w 719138"/>
                    <a:gd name="connsiteY10" fmla="*/ 465137 h 600075"/>
                    <a:gd name="connsiteX11" fmla="*/ 360363 w 719138"/>
                    <a:gd name="connsiteY11" fmla="*/ 533400 h 600075"/>
                    <a:gd name="connsiteX12" fmla="*/ 400050 w 719138"/>
                    <a:gd name="connsiteY12" fmla="*/ 550862 h 600075"/>
                    <a:gd name="connsiteX13" fmla="*/ 412750 w 719138"/>
                    <a:gd name="connsiteY13" fmla="*/ 600075 h 600075"/>
                    <a:gd name="connsiteX14" fmla="*/ 438150 w 719138"/>
                    <a:gd name="connsiteY14" fmla="*/ 593725 h 600075"/>
                    <a:gd name="connsiteX15" fmla="*/ 630238 w 719138"/>
                    <a:gd name="connsiteY15" fmla="*/ 590550 h 600075"/>
                    <a:gd name="connsiteX16" fmla="*/ 647700 w 719138"/>
                    <a:gd name="connsiteY16" fmla="*/ 536575 h 600075"/>
                    <a:gd name="connsiteX17" fmla="*/ 693738 w 719138"/>
                    <a:gd name="connsiteY17" fmla="*/ 508000 h 600075"/>
                    <a:gd name="connsiteX18" fmla="*/ 654050 w 719138"/>
                    <a:gd name="connsiteY18" fmla="*/ 438150 h 600075"/>
                    <a:gd name="connsiteX19" fmla="*/ 682625 w 719138"/>
                    <a:gd name="connsiteY19" fmla="*/ 392112 h 600075"/>
                    <a:gd name="connsiteX20" fmla="*/ 684213 w 719138"/>
                    <a:gd name="connsiteY20" fmla="*/ 330200 h 600075"/>
                    <a:gd name="connsiteX21" fmla="*/ 701675 w 719138"/>
                    <a:gd name="connsiteY21" fmla="*/ 276225 h 600075"/>
                    <a:gd name="connsiteX22" fmla="*/ 719138 w 719138"/>
                    <a:gd name="connsiteY22" fmla="*/ 254000 h 600075"/>
                    <a:gd name="connsiteX23" fmla="*/ 654050 w 719138"/>
                    <a:gd name="connsiteY23" fmla="*/ 204787 h 600075"/>
                    <a:gd name="connsiteX24" fmla="*/ 576263 w 719138"/>
                    <a:gd name="connsiteY24" fmla="*/ 206375 h 600075"/>
                    <a:gd name="connsiteX25" fmla="*/ 542925 w 719138"/>
                    <a:gd name="connsiteY25" fmla="*/ 193675 h 600075"/>
                    <a:gd name="connsiteX26" fmla="*/ 571500 w 719138"/>
                    <a:gd name="connsiteY26" fmla="*/ 163512 h 600075"/>
                    <a:gd name="connsiteX27" fmla="*/ 534988 w 719138"/>
                    <a:gd name="connsiteY27" fmla="*/ 142875 h 600075"/>
                    <a:gd name="connsiteX28" fmla="*/ 595313 w 719138"/>
                    <a:gd name="connsiteY28" fmla="*/ 117475 h 600075"/>
                    <a:gd name="connsiteX29" fmla="*/ 517525 w 719138"/>
                    <a:gd name="connsiteY29" fmla="*/ 0 h 600075"/>
                    <a:gd name="connsiteX30" fmla="*/ 468313 w 719138"/>
                    <a:gd name="connsiteY30" fmla="*/ 39687 h 600075"/>
                    <a:gd name="connsiteX31" fmla="*/ 388938 w 719138"/>
                    <a:gd name="connsiteY31" fmla="*/ 146050 h 600075"/>
                    <a:gd name="connsiteX32" fmla="*/ 331788 w 719138"/>
                    <a:gd name="connsiteY32" fmla="*/ 119062 h 600075"/>
                    <a:gd name="connsiteX33" fmla="*/ 274638 w 719138"/>
                    <a:gd name="connsiteY33" fmla="*/ 123825 h 600075"/>
                    <a:gd name="connsiteX34" fmla="*/ 207963 w 719138"/>
                    <a:gd name="connsiteY34" fmla="*/ 80962 h 600075"/>
                    <a:gd name="connsiteX35" fmla="*/ 133350 w 719138"/>
                    <a:gd name="connsiteY35" fmla="*/ 95250 h 600075"/>
                    <a:gd name="connsiteX36" fmla="*/ 79375 w 719138"/>
                    <a:gd name="connsiteY36" fmla="*/ 180975 h 600075"/>
                    <a:gd name="connsiteX37" fmla="*/ 19050 w 719138"/>
                    <a:gd name="connsiteY37" fmla="*/ 165100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19138" h="600075">
                      <a:moveTo>
                        <a:pt x="19050" y="165100"/>
                      </a:moveTo>
                      <a:lnTo>
                        <a:pt x="0" y="225425"/>
                      </a:lnTo>
                      <a:lnTo>
                        <a:pt x="31750" y="242887"/>
                      </a:lnTo>
                      <a:lnTo>
                        <a:pt x="74613" y="238125"/>
                      </a:lnTo>
                      <a:lnTo>
                        <a:pt x="96838" y="266700"/>
                      </a:lnTo>
                      <a:lnTo>
                        <a:pt x="158750" y="295275"/>
                      </a:lnTo>
                      <a:lnTo>
                        <a:pt x="196850" y="322262"/>
                      </a:lnTo>
                      <a:lnTo>
                        <a:pt x="193675" y="368300"/>
                      </a:lnTo>
                      <a:lnTo>
                        <a:pt x="227013" y="422275"/>
                      </a:lnTo>
                      <a:lnTo>
                        <a:pt x="295275" y="436562"/>
                      </a:lnTo>
                      <a:lnTo>
                        <a:pt x="322263" y="465137"/>
                      </a:lnTo>
                      <a:lnTo>
                        <a:pt x="360363" y="533400"/>
                      </a:lnTo>
                      <a:lnTo>
                        <a:pt x="400050" y="550862"/>
                      </a:lnTo>
                      <a:lnTo>
                        <a:pt x="412750" y="600075"/>
                      </a:lnTo>
                      <a:lnTo>
                        <a:pt x="438150" y="593725"/>
                      </a:lnTo>
                      <a:lnTo>
                        <a:pt x="630238" y="590550"/>
                      </a:lnTo>
                      <a:lnTo>
                        <a:pt x="647700" y="536575"/>
                      </a:lnTo>
                      <a:lnTo>
                        <a:pt x="693738" y="508000"/>
                      </a:lnTo>
                      <a:lnTo>
                        <a:pt x="654050" y="438150"/>
                      </a:lnTo>
                      <a:lnTo>
                        <a:pt x="682625" y="392112"/>
                      </a:lnTo>
                      <a:cubicBezTo>
                        <a:pt x="683154" y="371475"/>
                        <a:pt x="683684" y="350837"/>
                        <a:pt x="684213" y="330200"/>
                      </a:cubicBezTo>
                      <a:lnTo>
                        <a:pt x="701675" y="276225"/>
                      </a:lnTo>
                      <a:lnTo>
                        <a:pt x="719138" y="254000"/>
                      </a:lnTo>
                      <a:lnTo>
                        <a:pt x="654050" y="204787"/>
                      </a:lnTo>
                      <a:lnTo>
                        <a:pt x="576263" y="206375"/>
                      </a:lnTo>
                      <a:lnTo>
                        <a:pt x="542925" y="193675"/>
                      </a:lnTo>
                      <a:lnTo>
                        <a:pt x="571500" y="163512"/>
                      </a:lnTo>
                      <a:lnTo>
                        <a:pt x="534988" y="142875"/>
                      </a:lnTo>
                      <a:lnTo>
                        <a:pt x="595313" y="117475"/>
                      </a:lnTo>
                      <a:lnTo>
                        <a:pt x="517525" y="0"/>
                      </a:lnTo>
                      <a:lnTo>
                        <a:pt x="468313" y="39687"/>
                      </a:lnTo>
                      <a:lnTo>
                        <a:pt x="388938" y="146050"/>
                      </a:lnTo>
                      <a:lnTo>
                        <a:pt x="331788" y="119062"/>
                      </a:lnTo>
                      <a:lnTo>
                        <a:pt x="274638" y="123825"/>
                      </a:lnTo>
                      <a:lnTo>
                        <a:pt x="207963" y="80962"/>
                      </a:lnTo>
                      <a:lnTo>
                        <a:pt x="133350" y="95250"/>
                      </a:lnTo>
                      <a:lnTo>
                        <a:pt x="79375" y="180975"/>
                      </a:lnTo>
                      <a:lnTo>
                        <a:pt x="19050" y="16510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44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tx1"/>
                      </a:solidFill>
                    </a:rPr>
                    <a:t>Kut</a:t>
                  </a: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id="{D771FE0B-8EF1-A0CB-70F9-EDC41EA9A374}"/>
                    </a:ext>
                  </a:extLst>
                </p:cNvPr>
                <p:cNvSpPr/>
                <p:nvPr/>
              </p:nvSpPr>
              <p:spPr>
                <a:xfrm>
                  <a:off x="3121025" y="4340225"/>
                  <a:ext cx="300038" cy="250825"/>
                </a:xfrm>
                <a:custGeom>
                  <a:avLst/>
                  <a:gdLst>
                    <a:gd name="connsiteX0" fmla="*/ 0 w 300038"/>
                    <a:gd name="connsiteY0" fmla="*/ 77788 h 250825"/>
                    <a:gd name="connsiteX1" fmla="*/ 238125 w 300038"/>
                    <a:gd name="connsiteY1" fmla="*/ 0 h 250825"/>
                    <a:gd name="connsiteX2" fmla="*/ 287338 w 300038"/>
                    <a:gd name="connsiteY2" fmla="*/ 23813 h 250825"/>
                    <a:gd name="connsiteX3" fmla="*/ 246063 w 300038"/>
                    <a:gd name="connsiteY3" fmla="*/ 90488 h 250825"/>
                    <a:gd name="connsiteX4" fmla="*/ 300038 w 300038"/>
                    <a:gd name="connsiteY4" fmla="*/ 174625 h 250825"/>
                    <a:gd name="connsiteX5" fmla="*/ 131763 w 300038"/>
                    <a:gd name="connsiteY5" fmla="*/ 250825 h 250825"/>
                    <a:gd name="connsiteX6" fmla="*/ 0 w 300038"/>
                    <a:gd name="connsiteY6" fmla="*/ 77788 h 250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0038" h="250825">
                      <a:moveTo>
                        <a:pt x="0" y="77788"/>
                      </a:moveTo>
                      <a:lnTo>
                        <a:pt x="238125" y="0"/>
                      </a:lnTo>
                      <a:lnTo>
                        <a:pt x="287338" y="23813"/>
                      </a:lnTo>
                      <a:lnTo>
                        <a:pt x="246063" y="90488"/>
                      </a:lnTo>
                      <a:lnTo>
                        <a:pt x="300038" y="174625"/>
                      </a:lnTo>
                      <a:lnTo>
                        <a:pt x="131763" y="250825"/>
                      </a:lnTo>
                      <a:lnTo>
                        <a:pt x="0" y="77788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0" tIns="0" rIns="10800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tx1"/>
                      </a:solidFill>
                    </a:rPr>
                    <a:t>Karbala</a:t>
                  </a: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:a16="http://schemas.microsoft.com/office/drawing/2014/main" id="{373E61D1-5AAE-449B-D2F9-BC4522205F56}"/>
                    </a:ext>
                  </a:extLst>
                </p:cNvPr>
                <p:cNvSpPr/>
                <p:nvPr/>
              </p:nvSpPr>
              <p:spPr>
                <a:xfrm>
                  <a:off x="3308350" y="4151313"/>
                  <a:ext cx="427038" cy="452437"/>
                </a:xfrm>
                <a:custGeom>
                  <a:avLst/>
                  <a:gdLst>
                    <a:gd name="connsiteX0" fmla="*/ 0 w 427038"/>
                    <a:gd name="connsiteY0" fmla="*/ 15875 h 452437"/>
                    <a:gd name="connsiteX1" fmla="*/ 66675 w 427038"/>
                    <a:gd name="connsiteY1" fmla="*/ 0 h 452437"/>
                    <a:gd name="connsiteX2" fmla="*/ 123825 w 427038"/>
                    <a:gd name="connsiteY2" fmla="*/ 26987 h 452437"/>
                    <a:gd name="connsiteX3" fmla="*/ 196850 w 427038"/>
                    <a:gd name="connsiteY3" fmla="*/ 11112 h 452437"/>
                    <a:gd name="connsiteX4" fmla="*/ 225425 w 427038"/>
                    <a:gd name="connsiteY4" fmla="*/ 73025 h 452437"/>
                    <a:gd name="connsiteX5" fmla="*/ 203200 w 427038"/>
                    <a:gd name="connsiteY5" fmla="*/ 130175 h 452437"/>
                    <a:gd name="connsiteX6" fmla="*/ 230188 w 427038"/>
                    <a:gd name="connsiteY6" fmla="*/ 146050 h 452437"/>
                    <a:gd name="connsiteX7" fmla="*/ 279400 w 427038"/>
                    <a:gd name="connsiteY7" fmla="*/ 142875 h 452437"/>
                    <a:gd name="connsiteX8" fmla="*/ 298450 w 427038"/>
                    <a:gd name="connsiteY8" fmla="*/ 171450 h 452437"/>
                    <a:gd name="connsiteX9" fmla="*/ 366713 w 427038"/>
                    <a:gd name="connsiteY9" fmla="*/ 203200 h 452437"/>
                    <a:gd name="connsiteX10" fmla="*/ 396875 w 427038"/>
                    <a:gd name="connsiteY10" fmla="*/ 228600 h 452437"/>
                    <a:gd name="connsiteX11" fmla="*/ 395288 w 427038"/>
                    <a:gd name="connsiteY11" fmla="*/ 279400 h 452437"/>
                    <a:gd name="connsiteX12" fmla="*/ 427038 w 427038"/>
                    <a:gd name="connsiteY12" fmla="*/ 328612 h 452437"/>
                    <a:gd name="connsiteX13" fmla="*/ 357188 w 427038"/>
                    <a:gd name="connsiteY13" fmla="*/ 392112 h 452437"/>
                    <a:gd name="connsiteX14" fmla="*/ 309563 w 427038"/>
                    <a:gd name="connsiteY14" fmla="*/ 406400 h 452437"/>
                    <a:gd name="connsiteX15" fmla="*/ 315913 w 427038"/>
                    <a:gd name="connsiteY15" fmla="*/ 452437 h 452437"/>
                    <a:gd name="connsiteX16" fmla="*/ 222250 w 427038"/>
                    <a:gd name="connsiteY16" fmla="*/ 431800 h 452437"/>
                    <a:gd name="connsiteX17" fmla="*/ 182563 w 427038"/>
                    <a:gd name="connsiteY17" fmla="*/ 406400 h 452437"/>
                    <a:gd name="connsiteX18" fmla="*/ 139700 w 427038"/>
                    <a:gd name="connsiteY18" fmla="*/ 431800 h 452437"/>
                    <a:gd name="connsiteX19" fmla="*/ 119063 w 427038"/>
                    <a:gd name="connsiteY19" fmla="*/ 365125 h 452437"/>
                    <a:gd name="connsiteX20" fmla="*/ 65088 w 427038"/>
                    <a:gd name="connsiteY20" fmla="*/ 279400 h 452437"/>
                    <a:gd name="connsiteX21" fmla="*/ 98425 w 427038"/>
                    <a:gd name="connsiteY21" fmla="*/ 211137 h 452437"/>
                    <a:gd name="connsiteX22" fmla="*/ 52388 w 427038"/>
                    <a:gd name="connsiteY22" fmla="*/ 188912 h 452437"/>
                    <a:gd name="connsiteX23" fmla="*/ 65088 w 427038"/>
                    <a:gd name="connsiteY23" fmla="*/ 66675 h 452437"/>
                    <a:gd name="connsiteX24" fmla="*/ 0 w 427038"/>
                    <a:gd name="connsiteY24" fmla="*/ 15875 h 452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27038" h="452437">
                      <a:moveTo>
                        <a:pt x="0" y="15875"/>
                      </a:moveTo>
                      <a:lnTo>
                        <a:pt x="66675" y="0"/>
                      </a:lnTo>
                      <a:lnTo>
                        <a:pt x="123825" y="26987"/>
                      </a:lnTo>
                      <a:lnTo>
                        <a:pt x="196850" y="11112"/>
                      </a:lnTo>
                      <a:lnTo>
                        <a:pt x="225425" y="73025"/>
                      </a:lnTo>
                      <a:lnTo>
                        <a:pt x="203200" y="130175"/>
                      </a:lnTo>
                      <a:lnTo>
                        <a:pt x="230188" y="146050"/>
                      </a:lnTo>
                      <a:lnTo>
                        <a:pt x="279400" y="142875"/>
                      </a:lnTo>
                      <a:lnTo>
                        <a:pt x="298450" y="171450"/>
                      </a:lnTo>
                      <a:lnTo>
                        <a:pt x="366713" y="203200"/>
                      </a:lnTo>
                      <a:lnTo>
                        <a:pt x="396875" y="228600"/>
                      </a:lnTo>
                      <a:lnTo>
                        <a:pt x="395288" y="279400"/>
                      </a:lnTo>
                      <a:lnTo>
                        <a:pt x="427038" y="328612"/>
                      </a:lnTo>
                      <a:lnTo>
                        <a:pt x="357188" y="392112"/>
                      </a:lnTo>
                      <a:lnTo>
                        <a:pt x="309563" y="406400"/>
                      </a:lnTo>
                      <a:lnTo>
                        <a:pt x="315913" y="452437"/>
                      </a:lnTo>
                      <a:lnTo>
                        <a:pt x="222250" y="431800"/>
                      </a:lnTo>
                      <a:lnTo>
                        <a:pt x="182563" y="406400"/>
                      </a:lnTo>
                      <a:lnTo>
                        <a:pt x="139700" y="431800"/>
                      </a:lnTo>
                      <a:lnTo>
                        <a:pt x="119063" y="365125"/>
                      </a:lnTo>
                      <a:lnTo>
                        <a:pt x="65088" y="279400"/>
                      </a:lnTo>
                      <a:lnTo>
                        <a:pt x="98425" y="211137"/>
                      </a:lnTo>
                      <a:lnTo>
                        <a:pt x="52388" y="188912"/>
                      </a:lnTo>
                      <a:lnTo>
                        <a:pt x="65088" y="66675"/>
                      </a:lnTo>
                      <a:lnTo>
                        <a:pt x="0" y="15875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tx1"/>
                      </a:solidFill>
                    </a:rPr>
                    <a:t>Hilla</a:t>
                  </a: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:a16="http://schemas.microsoft.com/office/drawing/2014/main" id="{888F1DDE-051A-C191-813D-1263B74C5D0D}"/>
                    </a:ext>
                  </a:extLst>
                </p:cNvPr>
                <p:cNvSpPr/>
                <p:nvPr/>
              </p:nvSpPr>
              <p:spPr>
                <a:xfrm>
                  <a:off x="3386138" y="4075113"/>
                  <a:ext cx="161925" cy="100012"/>
                </a:xfrm>
                <a:custGeom>
                  <a:avLst/>
                  <a:gdLst>
                    <a:gd name="connsiteX0" fmla="*/ 0 w 161925"/>
                    <a:gd name="connsiteY0" fmla="*/ 76200 h 100012"/>
                    <a:gd name="connsiteX1" fmla="*/ 47625 w 161925"/>
                    <a:gd name="connsiteY1" fmla="*/ 17462 h 100012"/>
                    <a:gd name="connsiteX2" fmla="*/ 71437 w 161925"/>
                    <a:gd name="connsiteY2" fmla="*/ 0 h 100012"/>
                    <a:gd name="connsiteX3" fmla="*/ 155575 w 161925"/>
                    <a:gd name="connsiteY3" fmla="*/ 3175 h 100012"/>
                    <a:gd name="connsiteX4" fmla="*/ 161925 w 161925"/>
                    <a:gd name="connsiteY4" fmla="*/ 68262 h 100012"/>
                    <a:gd name="connsiteX5" fmla="*/ 114300 w 161925"/>
                    <a:gd name="connsiteY5" fmla="*/ 88900 h 100012"/>
                    <a:gd name="connsiteX6" fmla="*/ 46037 w 161925"/>
                    <a:gd name="connsiteY6" fmla="*/ 100012 h 100012"/>
                    <a:gd name="connsiteX7" fmla="*/ 0 w 161925"/>
                    <a:gd name="connsiteY7" fmla="*/ 76200 h 100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1925" h="100012">
                      <a:moveTo>
                        <a:pt x="0" y="76200"/>
                      </a:moveTo>
                      <a:lnTo>
                        <a:pt x="47625" y="17462"/>
                      </a:lnTo>
                      <a:lnTo>
                        <a:pt x="71437" y="0"/>
                      </a:lnTo>
                      <a:lnTo>
                        <a:pt x="155575" y="3175"/>
                      </a:lnTo>
                      <a:lnTo>
                        <a:pt x="161925" y="68262"/>
                      </a:lnTo>
                      <a:lnTo>
                        <a:pt x="114300" y="88900"/>
                      </a:lnTo>
                      <a:lnTo>
                        <a:pt x="46037" y="100012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80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:a16="http://schemas.microsoft.com/office/drawing/2014/main" id="{F9244FC8-EEA5-B4B4-6BCD-40082114B1BE}"/>
                    </a:ext>
                  </a:extLst>
                </p:cNvPr>
                <p:cNvSpPr/>
                <p:nvPr/>
              </p:nvSpPr>
              <p:spPr>
                <a:xfrm>
                  <a:off x="3443288" y="3411538"/>
                  <a:ext cx="582612" cy="828675"/>
                </a:xfrm>
                <a:custGeom>
                  <a:avLst/>
                  <a:gdLst>
                    <a:gd name="connsiteX0" fmla="*/ 501650 w 582612"/>
                    <a:gd name="connsiteY0" fmla="*/ 0 h 828675"/>
                    <a:gd name="connsiteX1" fmla="*/ 514350 w 582612"/>
                    <a:gd name="connsiteY1" fmla="*/ 96837 h 828675"/>
                    <a:gd name="connsiteX2" fmla="*/ 487362 w 582612"/>
                    <a:gd name="connsiteY2" fmla="*/ 127000 h 828675"/>
                    <a:gd name="connsiteX3" fmla="*/ 473075 w 582612"/>
                    <a:gd name="connsiteY3" fmla="*/ 155575 h 828675"/>
                    <a:gd name="connsiteX4" fmla="*/ 488950 w 582612"/>
                    <a:gd name="connsiteY4" fmla="*/ 236537 h 828675"/>
                    <a:gd name="connsiteX5" fmla="*/ 419100 w 582612"/>
                    <a:gd name="connsiteY5" fmla="*/ 219075 h 828675"/>
                    <a:gd name="connsiteX6" fmla="*/ 428625 w 582612"/>
                    <a:gd name="connsiteY6" fmla="*/ 260350 h 828675"/>
                    <a:gd name="connsiteX7" fmla="*/ 385762 w 582612"/>
                    <a:gd name="connsiteY7" fmla="*/ 260350 h 828675"/>
                    <a:gd name="connsiteX8" fmla="*/ 404812 w 582612"/>
                    <a:gd name="connsiteY8" fmla="*/ 301625 h 828675"/>
                    <a:gd name="connsiteX9" fmla="*/ 446087 w 582612"/>
                    <a:gd name="connsiteY9" fmla="*/ 312737 h 828675"/>
                    <a:gd name="connsiteX10" fmla="*/ 444500 w 582612"/>
                    <a:gd name="connsiteY10" fmla="*/ 392112 h 828675"/>
                    <a:gd name="connsiteX11" fmla="*/ 401637 w 582612"/>
                    <a:gd name="connsiteY11" fmla="*/ 414337 h 828675"/>
                    <a:gd name="connsiteX12" fmla="*/ 409575 w 582612"/>
                    <a:gd name="connsiteY12" fmla="*/ 439737 h 828675"/>
                    <a:gd name="connsiteX13" fmla="*/ 382587 w 582612"/>
                    <a:gd name="connsiteY13" fmla="*/ 450850 h 828675"/>
                    <a:gd name="connsiteX14" fmla="*/ 388937 w 582612"/>
                    <a:gd name="connsiteY14" fmla="*/ 479425 h 828675"/>
                    <a:gd name="connsiteX15" fmla="*/ 425450 w 582612"/>
                    <a:gd name="connsiteY15" fmla="*/ 473075 h 828675"/>
                    <a:gd name="connsiteX16" fmla="*/ 508000 w 582612"/>
                    <a:gd name="connsiteY16" fmla="*/ 603250 h 828675"/>
                    <a:gd name="connsiteX17" fmla="*/ 557212 w 582612"/>
                    <a:gd name="connsiteY17" fmla="*/ 590550 h 828675"/>
                    <a:gd name="connsiteX18" fmla="*/ 582612 w 582612"/>
                    <a:gd name="connsiteY18" fmla="*/ 642937 h 828675"/>
                    <a:gd name="connsiteX19" fmla="*/ 533400 w 582612"/>
                    <a:gd name="connsiteY19" fmla="*/ 684212 h 828675"/>
                    <a:gd name="connsiteX20" fmla="*/ 457200 w 582612"/>
                    <a:gd name="connsiteY20" fmla="*/ 788987 h 828675"/>
                    <a:gd name="connsiteX21" fmla="*/ 398462 w 582612"/>
                    <a:gd name="connsiteY21" fmla="*/ 766762 h 828675"/>
                    <a:gd name="connsiteX22" fmla="*/ 336550 w 582612"/>
                    <a:gd name="connsiteY22" fmla="*/ 773112 h 828675"/>
                    <a:gd name="connsiteX23" fmla="*/ 274637 w 582612"/>
                    <a:gd name="connsiteY23" fmla="*/ 727075 h 828675"/>
                    <a:gd name="connsiteX24" fmla="*/ 201612 w 582612"/>
                    <a:gd name="connsiteY24" fmla="*/ 741362 h 828675"/>
                    <a:gd name="connsiteX25" fmla="*/ 149225 w 582612"/>
                    <a:gd name="connsiteY25" fmla="*/ 828675 h 828675"/>
                    <a:gd name="connsiteX26" fmla="*/ 88900 w 582612"/>
                    <a:gd name="connsiteY26" fmla="*/ 814387 h 828675"/>
                    <a:gd name="connsiteX27" fmla="*/ 58737 w 582612"/>
                    <a:gd name="connsiteY27" fmla="*/ 747712 h 828675"/>
                    <a:gd name="connsiteX28" fmla="*/ 104775 w 582612"/>
                    <a:gd name="connsiteY28" fmla="*/ 730250 h 828675"/>
                    <a:gd name="connsiteX29" fmla="*/ 96837 w 582612"/>
                    <a:gd name="connsiteY29" fmla="*/ 663575 h 828675"/>
                    <a:gd name="connsiteX30" fmla="*/ 14287 w 582612"/>
                    <a:gd name="connsiteY30" fmla="*/ 661987 h 828675"/>
                    <a:gd name="connsiteX31" fmla="*/ 7937 w 582612"/>
                    <a:gd name="connsiteY31" fmla="*/ 600075 h 828675"/>
                    <a:gd name="connsiteX32" fmla="*/ 39687 w 582612"/>
                    <a:gd name="connsiteY32" fmla="*/ 550862 h 828675"/>
                    <a:gd name="connsiteX33" fmla="*/ 31750 w 582612"/>
                    <a:gd name="connsiteY33" fmla="*/ 517525 h 828675"/>
                    <a:gd name="connsiteX34" fmla="*/ 57150 w 582612"/>
                    <a:gd name="connsiteY34" fmla="*/ 474662 h 828675"/>
                    <a:gd name="connsiteX35" fmla="*/ 0 w 582612"/>
                    <a:gd name="connsiteY35" fmla="*/ 438150 h 828675"/>
                    <a:gd name="connsiteX36" fmla="*/ 15875 w 582612"/>
                    <a:gd name="connsiteY36" fmla="*/ 379412 h 828675"/>
                    <a:gd name="connsiteX37" fmla="*/ 65087 w 582612"/>
                    <a:gd name="connsiteY37" fmla="*/ 339725 h 828675"/>
                    <a:gd name="connsiteX38" fmla="*/ 65087 w 582612"/>
                    <a:gd name="connsiteY38" fmla="*/ 223837 h 828675"/>
                    <a:gd name="connsiteX39" fmla="*/ 123825 w 582612"/>
                    <a:gd name="connsiteY39" fmla="*/ 246062 h 828675"/>
                    <a:gd name="connsiteX40" fmla="*/ 180975 w 582612"/>
                    <a:gd name="connsiteY40" fmla="*/ 122237 h 828675"/>
                    <a:gd name="connsiteX41" fmla="*/ 258762 w 582612"/>
                    <a:gd name="connsiteY41" fmla="*/ 112712 h 828675"/>
                    <a:gd name="connsiteX42" fmla="*/ 298450 w 582612"/>
                    <a:gd name="connsiteY42" fmla="*/ 119062 h 828675"/>
                    <a:gd name="connsiteX43" fmla="*/ 334962 w 582612"/>
                    <a:gd name="connsiteY43" fmla="*/ 207962 h 828675"/>
                    <a:gd name="connsiteX44" fmla="*/ 395287 w 582612"/>
                    <a:gd name="connsiteY44" fmla="*/ 176212 h 828675"/>
                    <a:gd name="connsiteX45" fmla="*/ 455612 w 582612"/>
                    <a:gd name="connsiteY45" fmla="*/ 55562 h 828675"/>
                    <a:gd name="connsiteX46" fmla="*/ 501650 w 582612"/>
                    <a:gd name="connsiteY46" fmla="*/ 0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582612" h="828675">
                      <a:moveTo>
                        <a:pt x="501650" y="0"/>
                      </a:moveTo>
                      <a:lnTo>
                        <a:pt x="514350" y="96837"/>
                      </a:lnTo>
                      <a:lnTo>
                        <a:pt x="487362" y="127000"/>
                      </a:lnTo>
                      <a:lnTo>
                        <a:pt x="473075" y="155575"/>
                      </a:lnTo>
                      <a:lnTo>
                        <a:pt x="488950" y="236537"/>
                      </a:lnTo>
                      <a:lnTo>
                        <a:pt x="419100" y="219075"/>
                      </a:lnTo>
                      <a:lnTo>
                        <a:pt x="428625" y="260350"/>
                      </a:lnTo>
                      <a:lnTo>
                        <a:pt x="385762" y="260350"/>
                      </a:lnTo>
                      <a:lnTo>
                        <a:pt x="404812" y="301625"/>
                      </a:lnTo>
                      <a:lnTo>
                        <a:pt x="446087" y="312737"/>
                      </a:lnTo>
                      <a:lnTo>
                        <a:pt x="444500" y="392112"/>
                      </a:lnTo>
                      <a:lnTo>
                        <a:pt x="401637" y="414337"/>
                      </a:lnTo>
                      <a:lnTo>
                        <a:pt x="409575" y="439737"/>
                      </a:lnTo>
                      <a:lnTo>
                        <a:pt x="382587" y="450850"/>
                      </a:lnTo>
                      <a:lnTo>
                        <a:pt x="388937" y="479425"/>
                      </a:lnTo>
                      <a:lnTo>
                        <a:pt x="425450" y="473075"/>
                      </a:lnTo>
                      <a:lnTo>
                        <a:pt x="508000" y="603250"/>
                      </a:lnTo>
                      <a:lnTo>
                        <a:pt x="557212" y="590550"/>
                      </a:lnTo>
                      <a:lnTo>
                        <a:pt x="582612" y="642937"/>
                      </a:lnTo>
                      <a:lnTo>
                        <a:pt x="533400" y="684212"/>
                      </a:lnTo>
                      <a:lnTo>
                        <a:pt x="457200" y="788987"/>
                      </a:lnTo>
                      <a:lnTo>
                        <a:pt x="398462" y="766762"/>
                      </a:lnTo>
                      <a:lnTo>
                        <a:pt x="336550" y="773112"/>
                      </a:lnTo>
                      <a:lnTo>
                        <a:pt x="274637" y="727075"/>
                      </a:lnTo>
                      <a:lnTo>
                        <a:pt x="201612" y="741362"/>
                      </a:lnTo>
                      <a:lnTo>
                        <a:pt x="149225" y="828675"/>
                      </a:lnTo>
                      <a:lnTo>
                        <a:pt x="88900" y="814387"/>
                      </a:lnTo>
                      <a:lnTo>
                        <a:pt x="58737" y="747712"/>
                      </a:lnTo>
                      <a:lnTo>
                        <a:pt x="104775" y="730250"/>
                      </a:lnTo>
                      <a:lnTo>
                        <a:pt x="96837" y="663575"/>
                      </a:lnTo>
                      <a:lnTo>
                        <a:pt x="14287" y="661987"/>
                      </a:lnTo>
                      <a:lnTo>
                        <a:pt x="7937" y="600075"/>
                      </a:lnTo>
                      <a:lnTo>
                        <a:pt x="39687" y="550862"/>
                      </a:lnTo>
                      <a:lnTo>
                        <a:pt x="31750" y="517525"/>
                      </a:lnTo>
                      <a:lnTo>
                        <a:pt x="57150" y="474662"/>
                      </a:lnTo>
                      <a:lnTo>
                        <a:pt x="0" y="438150"/>
                      </a:lnTo>
                      <a:lnTo>
                        <a:pt x="15875" y="379412"/>
                      </a:lnTo>
                      <a:lnTo>
                        <a:pt x="65087" y="339725"/>
                      </a:lnTo>
                      <a:lnTo>
                        <a:pt x="65087" y="223837"/>
                      </a:lnTo>
                      <a:lnTo>
                        <a:pt x="123825" y="246062"/>
                      </a:lnTo>
                      <a:lnTo>
                        <a:pt x="180975" y="122237"/>
                      </a:lnTo>
                      <a:lnTo>
                        <a:pt x="258762" y="112712"/>
                      </a:lnTo>
                      <a:lnTo>
                        <a:pt x="298450" y="119062"/>
                      </a:lnTo>
                      <a:lnTo>
                        <a:pt x="334962" y="207962"/>
                      </a:lnTo>
                      <a:lnTo>
                        <a:pt x="395287" y="176212"/>
                      </a:lnTo>
                      <a:lnTo>
                        <a:pt x="455612" y="55562"/>
                      </a:lnTo>
                      <a:lnTo>
                        <a:pt x="501650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br>
                    <a:rPr lang="en-US" sz="800">
                      <a:solidFill>
                        <a:schemeClr val="tx1"/>
                      </a:solidFill>
                    </a:rPr>
                  </a:br>
                  <a:br>
                    <a:rPr lang="en-US" sz="800">
                      <a:solidFill>
                        <a:schemeClr val="tx1"/>
                      </a:solidFill>
                    </a:rPr>
                  </a:br>
                  <a:r>
                    <a:rPr lang="en-US" sz="800">
                      <a:solidFill>
                        <a:schemeClr val="tx1"/>
                      </a:solidFill>
                    </a:rPr>
                    <a:t>Diyala</a:t>
                  </a: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:a16="http://schemas.microsoft.com/office/drawing/2014/main" id="{14CA8F27-8E31-404A-3C19-F98144D536B7}"/>
                    </a:ext>
                  </a:extLst>
                </p:cNvPr>
                <p:cNvSpPr/>
                <p:nvPr/>
              </p:nvSpPr>
              <p:spPr>
                <a:xfrm>
                  <a:off x="3516313" y="2857500"/>
                  <a:ext cx="623887" cy="755650"/>
                </a:xfrm>
                <a:custGeom>
                  <a:avLst/>
                  <a:gdLst>
                    <a:gd name="connsiteX0" fmla="*/ 139700 w 623887"/>
                    <a:gd name="connsiteY0" fmla="*/ 668338 h 755650"/>
                    <a:gd name="connsiteX1" fmla="*/ 233362 w 623887"/>
                    <a:gd name="connsiteY1" fmla="*/ 669925 h 755650"/>
                    <a:gd name="connsiteX2" fmla="*/ 261937 w 623887"/>
                    <a:gd name="connsiteY2" fmla="*/ 755650 h 755650"/>
                    <a:gd name="connsiteX3" fmla="*/ 327025 w 623887"/>
                    <a:gd name="connsiteY3" fmla="*/ 728663 h 755650"/>
                    <a:gd name="connsiteX4" fmla="*/ 384175 w 623887"/>
                    <a:gd name="connsiteY4" fmla="*/ 604838 h 755650"/>
                    <a:gd name="connsiteX5" fmla="*/ 425450 w 623887"/>
                    <a:gd name="connsiteY5" fmla="*/ 554038 h 755650"/>
                    <a:gd name="connsiteX6" fmla="*/ 447675 w 623887"/>
                    <a:gd name="connsiteY6" fmla="*/ 644525 h 755650"/>
                    <a:gd name="connsiteX7" fmla="*/ 469900 w 623887"/>
                    <a:gd name="connsiteY7" fmla="*/ 647700 h 755650"/>
                    <a:gd name="connsiteX8" fmla="*/ 481012 w 623887"/>
                    <a:gd name="connsiteY8" fmla="*/ 584200 h 755650"/>
                    <a:gd name="connsiteX9" fmla="*/ 527050 w 623887"/>
                    <a:gd name="connsiteY9" fmla="*/ 590550 h 755650"/>
                    <a:gd name="connsiteX10" fmla="*/ 581025 w 623887"/>
                    <a:gd name="connsiteY10" fmla="*/ 563563 h 755650"/>
                    <a:gd name="connsiteX11" fmla="*/ 557212 w 623887"/>
                    <a:gd name="connsiteY11" fmla="*/ 487363 h 755650"/>
                    <a:gd name="connsiteX12" fmla="*/ 501650 w 623887"/>
                    <a:gd name="connsiteY12" fmla="*/ 411163 h 755650"/>
                    <a:gd name="connsiteX13" fmla="*/ 514350 w 623887"/>
                    <a:gd name="connsiteY13" fmla="*/ 333375 h 755650"/>
                    <a:gd name="connsiteX14" fmla="*/ 576262 w 623887"/>
                    <a:gd name="connsiteY14" fmla="*/ 336550 h 755650"/>
                    <a:gd name="connsiteX15" fmla="*/ 623887 w 623887"/>
                    <a:gd name="connsiteY15" fmla="*/ 298450 h 755650"/>
                    <a:gd name="connsiteX16" fmla="*/ 609600 w 623887"/>
                    <a:gd name="connsiteY16" fmla="*/ 263525 h 755650"/>
                    <a:gd name="connsiteX17" fmla="*/ 566737 w 623887"/>
                    <a:gd name="connsiteY17" fmla="*/ 285750 h 755650"/>
                    <a:gd name="connsiteX18" fmla="*/ 541337 w 623887"/>
                    <a:gd name="connsiteY18" fmla="*/ 265113 h 755650"/>
                    <a:gd name="connsiteX19" fmla="*/ 420687 w 623887"/>
                    <a:gd name="connsiteY19" fmla="*/ 285750 h 755650"/>
                    <a:gd name="connsiteX20" fmla="*/ 358775 w 623887"/>
                    <a:gd name="connsiteY20" fmla="*/ 207963 h 755650"/>
                    <a:gd name="connsiteX21" fmla="*/ 288925 w 623887"/>
                    <a:gd name="connsiteY21" fmla="*/ 223838 h 755650"/>
                    <a:gd name="connsiteX22" fmla="*/ 285750 w 623887"/>
                    <a:gd name="connsiteY22" fmla="*/ 141288 h 755650"/>
                    <a:gd name="connsiteX23" fmla="*/ 255587 w 623887"/>
                    <a:gd name="connsiteY23" fmla="*/ 46038 h 755650"/>
                    <a:gd name="connsiteX24" fmla="*/ 201612 w 623887"/>
                    <a:gd name="connsiteY24" fmla="*/ 52388 h 755650"/>
                    <a:gd name="connsiteX25" fmla="*/ 180975 w 623887"/>
                    <a:gd name="connsiteY25" fmla="*/ 11113 h 755650"/>
                    <a:gd name="connsiteX26" fmla="*/ 130175 w 623887"/>
                    <a:gd name="connsiteY26" fmla="*/ 3175 h 755650"/>
                    <a:gd name="connsiteX27" fmla="*/ 98425 w 623887"/>
                    <a:gd name="connsiteY27" fmla="*/ 20638 h 755650"/>
                    <a:gd name="connsiteX28" fmla="*/ 68262 w 623887"/>
                    <a:gd name="connsiteY28" fmla="*/ 0 h 755650"/>
                    <a:gd name="connsiteX29" fmla="*/ 20637 w 623887"/>
                    <a:gd name="connsiteY29" fmla="*/ 30163 h 755650"/>
                    <a:gd name="connsiteX30" fmla="*/ 26987 w 623887"/>
                    <a:gd name="connsiteY30" fmla="*/ 90488 h 755650"/>
                    <a:gd name="connsiteX31" fmla="*/ 79375 w 623887"/>
                    <a:gd name="connsiteY31" fmla="*/ 109538 h 755650"/>
                    <a:gd name="connsiteX32" fmla="*/ 33337 w 623887"/>
                    <a:gd name="connsiteY32" fmla="*/ 120650 h 755650"/>
                    <a:gd name="connsiteX33" fmla="*/ 31750 w 623887"/>
                    <a:gd name="connsiteY33" fmla="*/ 163513 h 755650"/>
                    <a:gd name="connsiteX34" fmla="*/ 136525 w 623887"/>
                    <a:gd name="connsiteY34" fmla="*/ 254000 h 755650"/>
                    <a:gd name="connsiteX35" fmla="*/ 80962 w 623887"/>
                    <a:gd name="connsiteY35" fmla="*/ 258763 h 755650"/>
                    <a:gd name="connsiteX36" fmla="*/ 87312 w 623887"/>
                    <a:gd name="connsiteY36" fmla="*/ 382588 h 755650"/>
                    <a:gd name="connsiteX37" fmla="*/ 109537 w 623887"/>
                    <a:gd name="connsiteY37" fmla="*/ 436563 h 755650"/>
                    <a:gd name="connsiteX38" fmla="*/ 66675 w 623887"/>
                    <a:gd name="connsiteY38" fmla="*/ 476250 h 755650"/>
                    <a:gd name="connsiteX39" fmla="*/ 42862 w 623887"/>
                    <a:gd name="connsiteY39" fmla="*/ 528638 h 755650"/>
                    <a:gd name="connsiteX40" fmla="*/ 0 w 623887"/>
                    <a:gd name="connsiteY40" fmla="*/ 555625 h 755650"/>
                    <a:gd name="connsiteX41" fmla="*/ 31750 w 623887"/>
                    <a:gd name="connsiteY41" fmla="*/ 585788 h 755650"/>
                    <a:gd name="connsiteX42" fmla="*/ 104775 w 623887"/>
                    <a:gd name="connsiteY42" fmla="*/ 584200 h 755650"/>
                    <a:gd name="connsiteX43" fmla="*/ 142875 w 623887"/>
                    <a:gd name="connsiteY43" fmla="*/ 612775 h 755650"/>
                    <a:gd name="connsiteX44" fmla="*/ 139700 w 623887"/>
                    <a:gd name="connsiteY44" fmla="*/ 668338 h 755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623887" h="755650">
                      <a:moveTo>
                        <a:pt x="139700" y="668338"/>
                      </a:moveTo>
                      <a:lnTo>
                        <a:pt x="233362" y="669925"/>
                      </a:lnTo>
                      <a:lnTo>
                        <a:pt x="261937" y="755650"/>
                      </a:lnTo>
                      <a:lnTo>
                        <a:pt x="327025" y="728663"/>
                      </a:lnTo>
                      <a:lnTo>
                        <a:pt x="384175" y="604838"/>
                      </a:lnTo>
                      <a:lnTo>
                        <a:pt x="425450" y="554038"/>
                      </a:lnTo>
                      <a:lnTo>
                        <a:pt x="447675" y="644525"/>
                      </a:lnTo>
                      <a:lnTo>
                        <a:pt x="469900" y="647700"/>
                      </a:lnTo>
                      <a:lnTo>
                        <a:pt x="481012" y="584200"/>
                      </a:lnTo>
                      <a:lnTo>
                        <a:pt x="527050" y="590550"/>
                      </a:lnTo>
                      <a:lnTo>
                        <a:pt x="581025" y="563563"/>
                      </a:lnTo>
                      <a:lnTo>
                        <a:pt x="557212" y="487363"/>
                      </a:lnTo>
                      <a:lnTo>
                        <a:pt x="501650" y="411163"/>
                      </a:lnTo>
                      <a:lnTo>
                        <a:pt x="514350" y="333375"/>
                      </a:lnTo>
                      <a:lnTo>
                        <a:pt x="576262" y="336550"/>
                      </a:lnTo>
                      <a:lnTo>
                        <a:pt x="623887" y="298450"/>
                      </a:lnTo>
                      <a:lnTo>
                        <a:pt x="609600" y="263525"/>
                      </a:lnTo>
                      <a:lnTo>
                        <a:pt x="566737" y="285750"/>
                      </a:lnTo>
                      <a:lnTo>
                        <a:pt x="541337" y="265113"/>
                      </a:lnTo>
                      <a:lnTo>
                        <a:pt x="420687" y="285750"/>
                      </a:lnTo>
                      <a:lnTo>
                        <a:pt x="358775" y="207963"/>
                      </a:lnTo>
                      <a:lnTo>
                        <a:pt x="288925" y="223838"/>
                      </a:lnTo>
                      <a:lnTo>
                        <a:pt x="285750" y="141288"/>
                      </a:lnTo>
                      <a:lnTo>
                        <a:pt x="255587" y="46038"/>
                      </a:lnTo>
                      <a:lnTo>
                        <a:pt x="201612" y="52388"/>
                      </a:lnTo>
                      <a:lnTo>
                        <a:pt x="180975" y="11113"/>
                      </a:lnTo>
                      <a:lnTo>
                        <a:pt x="130175" y="3175"/>
                      </a:lnTo>
                      <a:lnTo>
                        <a:pt x="98425" y="20638"/>
                      </a:lnTo>
                      <a:lnTo>
                        <a:pt x="68262" y="0"/>
                      </a:lnTo>
                      <a:lnTo>
                        <a:pt x="20637" y="30163"/>
                      </a:lnTo>
                      <a:lnTo>
                        <a:pt x="26987" y="90488"/>
                      </a:lnTo>
                      <a:lnTo>
                        <a:pt x="79375" y="109538"/>
                      </a:lnTo>
                      <a:lnTo>
                        <a:pt x="33337" y="120650"/>
                      </a:lnTo>
                      <a:lnTo>
                        <a:pt x="31750" y="163513"/>
                      </a:lnTo>
                      <a:lnTo>
                        <a:pt x="136525" y="254000"/>
                      </a:lnTo>
                      <a:lnTo>
                        <a:pt x="80962" y="258763"/>
                      </a:lnTo>
                      <a:lnTo>
                        <a:pt x="87312" y="382588"/>
                      </a:lnTo>
                      <a:lnTo>
                        <a:pt x="109537" y="436563"/>
                      </a:lnTo>
                      <a:lnTo>
                        <a:pt x="66675" y="476250"/>
                      </a:lnTo>
                      <a:lnTo>
                        <a:pt x="42862" y="528638"/>
                      </a:lnTo>
                      <a:lnTo>
                        <a:pt x="0" y="555625"/>
                      </a:lnTo>
                      <a:lnTo>
                        <a:pt x="31750" y="585788"/>
                      </a:lnTo>
                      <a:lnTo>
                        <a:pt x="104775" y="584200"/>
                      </a:lnTo>
                      <a:lnTo>
                        <a:pt x="142875" y="612775"/>
                      </a:lnTo>
                      <a:lnTo>
                        <a:pt x="139700" y="66833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144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br>
                    <a:rPr lang="en-US" sz="800">
                      <a:solidFill>
                        <a:schemeClr val="tx1"/>
                      </a:solidFill>
                    </a:rPr>
                  </a:br>
                  <a:br>
                    <a:rPr lang="en-US" sz="800">
                      <a:solidFill>
                        <a:schemeClr val="tx1"/>
                      </a:solidFill>
                    </a:rPr>
                  </a:br>
                  <a:r>
                    <a:rPr lang="en-US" sz="800">
                      <a:solidFill>
                        <a:schemeClr val="tx1"/>
                      </a:solidFill>
                    </a:rPr>
                    <a:t>Sulaimaniyah</a:t>
                  </a:r>
                </a:p>
              </p:txBody>
            </p:sp>
            <p:sp>
              <p:nvSpPr>
                <p:cNvPr id="58" name="Freeform 53">
                  <a:extLst>
                    <a:ext uri="{FF2B5EF4-FFF2-40B4-BE49-F238E27FC236}">
                      <a16:creationId xmlns:a16="http://schemas.microsoft.com/office/drawing/2014/main" id="{C8765A70-A094-D4E3-842F-E9A575FFD45B}"/>
                    </a:ext>
                  </a:extLst>
                </p:cNvPr>
                <p:cNvSpPr/>
                <p:nvPr/>
              </p:nvSpPr>
              <p:spPr>
                <a:xfrm>
                  <a:off x="3071813" y="3106738"/>
                  <a:ext cx="558800" cy="474662"/>
                </a:xfrm>
                <a:custGeom>
                  <a:avLst/>
                  <a:gdLst>
                    <a:gd name="connsiteX0" fmla="*/ 447675 w 558800"/>
                    <a:gd name="connsiteY0" fmla="*/ 303212 h 474662"/>
                    <a:gd name="connsiteX1" fmla="*/ 511175 w 558800"/>
                    <a:gd name="connsiteY1" fmla="*/ 227012 h 474662"/>
                    <a:gd name="connsiteX2" fmla="*/ 558800 w 558800"/>
                    <a:gd name="connsiteY2" fmla="*/ 185737 h 474662"/>
                    <a:gd name="connsiteX3" fmla="*/ 528637 w 558800"/>
                    <a:gd name="connsiteY3" fmla="*/ 127000 h 474662"/>
                    <a:gd name="connsiteX4" fmla="*/ 525462 w 558800"/>
                    <a:gd name="connsiteY4" fmla="*/ 11112 h 474662"/>
                    <a:gd name="connsiteX5" fmla="*/ 465137 w 558800"/>
                    <a:gd name="connsiteY5" fmla="*/ 0 h 474662"/>
                    <a:gd name="connsiteX6" fmla="*/ 398462 w 558800"/>
                    <a:gd name="connsiteY6" fmla="*/ 28575 h 474662"/>
                    <a:gd name="connsiteX7" fmla="*/ 309562 w 558800"/>
                    <a:gd name="connsiteY7" fmla="*/ 28575 h 474662"/>
                    <a:gd name="connsiteX8" fmla="*/ 280987 w 558800"/>
                    <a:gd name="connsiteY8" fmla="*/ 41275 h 474662"/>
                    <a:gd name="connsiteX9" fmla="*/ 238125 w 558800"/>
                    <a:gd name="connsiteY9" fmla="*/ 19050 h 474662"/>
                    <a:gd name="connsiteX10" fmla="*/ 196850 w 558800"/>
                    <a:gd name="connsiteY10" fmla="*/ 31750 h 474662"/>
                    <a:gd name="connsiteX11" fmla="*/ 158750 w 558800"/>
                    <a:gd name="connsiteY11" fmla="*/ 173037 h 474662"/>
                    <a:gd name="connsiteX12" fmla="*/ 114300 w 558800"/>
                    <a:gd name="connsiteY12" fmla="*/ 157162 h 474662"/>
                    <a:gd name="connsiteX13" fmla="*/ 84137 w 558800"/>
                    <a:gd name="connsiteY13" fmla="*/ 177800 h 474662"/>
                    <a:gd name="connsiteX14" fmla="*/ 57150 w 558800"/>
                    <a:gd name="connsiteY14" fmla="*/ 160337 h 474662"/>
                    <a:gd name="connsiteX15" fmla="*/ 0 w 558800"/>
                    <a:gd name="connsiteY15" fmla="*/ 180975 h 474662"/>
                    <a:gd name="connsiteX16" fmla="*/ 50800 w 558800"/>
                    <a:gd name="connsiteY16" fmla="*/ 298450 h 474662"/>
                    <a:gd name="connsiteX17" fmla="*/ 190500 w 558800"/>
                    <a:gd name="connsiteY17" fmla="*/ 339725 h 474662"/>
                    <a:gd name="connsiteX18" fmla="*/ 238125 w 558800"/>
                    <a:gd name="connsiteY18" fmla="*/ 404812 h 474662"/>
                    <a:gd name="connsiteX19" fmla="*/ 285750 w 558800"/>
                    <a:gd name="connsiteY19" fmla="*/ 417512 h 474662"/>
                    <a:gd name="connsiteX20" fmla="*/ 363537 w 558800"/>
                    <a:gd name="connsiteY20" fmla="*/ 474662 h 474662"/>
                    <a:gd name="connsiteX21" fmla="*/ 447675 w 558800"/>
                    <a:gd name="connsiteY21" fmla="*/ 303212 h 474662"/>
                    <a:gd name="connsiteX0" fmla="*/ 447675 w 558800"/>
                    <a:gd name="connsiteY0" fmla="*/ 303212 h 474662"/>
                    <a:gd name="connsiteX1" fmla="*/ 473075 w 558800"/>
                    <a:gd name="connsiteY1" fmla="*/ 266700 h 474662"/>
                    <a:gd name="connsiteX2" fmla="*/ 511175 w 558800"/>
                    <a:gd name="connsiteY2" fmla="*/ 227012 h 474662"/>
                    <a:gd name="connsiteX3" fmla="*/ 558800 w 558800"/>
                    <a:gd name="connsiteY3" fmla="*/ 185737 h 474662"/>
                    <a:gd name="connsiteX4" fmla="*/ 528637 w 558800"/>
                    <a:gd name="connsiteY4" fmla="*/ 127000 h 474662"/>
                    <a:gd name="connsiteX5" fmla="*/ 525462 w 558800"/>
                    <a:gd name="connsiteY5" fmla="*/ 11112 h 474662"/>
                    <a:gd name="connsiteX6" fmla="*/ 465137 w 558800"/>
                    <a:gd name="connsiteY6" fmla="*/ 0 h 474662"/>
                    <a:gd name="connsiteX7" fmla="*/ 398462 w 558800"/>
                    <a:gd name="connsiteY7" fmla="*/ 28575 h 474662"/>
                    <a:gd name="connsiteX8" fmla="*/ 309562 w 558800"/>
                    <a:gd name="connsiteY8" fmla="*/ 28575 h 474662"/>
                    <a:gd name="connsiteX9" fmla="*/ 280987 w 558800"/>
                    <a:gd name="connsiteY9" fmla="*/ 41275 h 474662"/>
                    <a:gd name="connsiteX10" fmla="*/ 238125 w 558800"/>
                    <a:gd name="connsiteY10" fmla="*/ 19050 h 474662"/>
                    <a:gd name="connsiteX11" fmla="*/ 196850 w 558800"/>
                    <a:gd name="connsiteY11" fmla="*/ 31750 h 474662"/>
                    <a:gd name="connsiteX12" fmla="*/ 158750 w 558800"/>
                    <a:gd name="connsiteY12" fmla="*/ 173037 h 474662"/>
                    <a:gd name="connsiteX13" fmla="*/ 114300 w 558800"/>
                    <a:gd name="connsiteY13" fmla="*/ 157162 h 474662"/>
                    <a:gd name="connsiteX14" fmla="*/ 84137 w 558800"/>
                    <a:gd name="connsiteY14" fmla="*/ 177800 h 474662"/>
                    <a:gd name="connsiteX15" fmla="*/ 57150 w 558800"/>
                    <a:gd name="connsiteY15" fmla="*/ 160337 h 474662"/>
                    <a:gd name="connsiteX16" fmla="*/ 0 w 558800"/>
                    <a:gd name="connsiteY16" fmla="*/ 180975 h 474662"/>
                    <a:gd name="connsiteX17" fmla="*/ 50800 w 558800"/>
                    <a:gd name="connsiteY17" fmla="*/ 298450 h 474662"/>
                    <a:gd name="connsiteX18" fmla="*/ 190500 w 558800"/>
                    <a:gd name="connsiteY18" fmla="*/ 339725 h 474662"/>
                    <a:gd name="connsiteX19" fmla="*/ 238125 w 558800"/>
                    <a:gd name="connsiteY19" fmla="*/ 404812 h 474662"/>
                    <a:gd name="connsiteX20" fmla="*/ 285750 w 558800"/>
                    <a:gd name="connsiteY20" fmla="*/ 417512 h 474662"/>
                    <a:gd name="connsiteX21" fmla="*/ 363537 w 558800"/>
                    <a:gd name="connsiteY21" fmla="*/ 474662 h 474662"/>
                    <a:gd name="connsiteX22" fmla="*/ 447675 w 558800"/>
                    <a:gd name="connsiteY22" fmla="*/ 303212 h 474662"/>
                    <a:gd name="connsiteX0" fmla="*/ 447675 w 558800"/>
                    <a:gd name="connsiteY0" fmla="*/ 303212 h 474662"/>
                    <a:gd name="connsiteX1" fmla="*/ 487362 w 558800"/>
                    <a:gd name="connsiteY1" fmla="*/ 273050 h 474662"/>
                    <a:gd name="connsiteX2" fmla="*/ 511175 w 558800"/>
                    <a:gd name="connsiteY2" fmla="*/ 227012 h 474662"/>
                    <a:gd name="connsiteX3" fmla="*/ 558800 w 558800"/>
                    <a:gd name="connsiteY3" fmla="*/ 185737 h 474662"/>
                    <a:gd name="connsiteX4" fmla="*/ 528637 w 558800"/>
                    <a:gd name="connsiteY4" fmla="*/ 127000 h 474662"/>
                    <a:gd name="connsiteX5" fmla="*/ 525462 w 558800"/>
                    <a:gd name="connsiteY5" fmla="*/ 11112 h 474662"/>
                    <a:gd name="connsiteX6" fmla="*/ 465137 w 558800"/>
                    <a:gd name="connsiteY6" fmla="*/ 0 h 474662"/>
                    <a:gd name="connsiteX7" fmla="*/ 398462 w 558800"/>
                    <a:gd name="connsiteY7" fmla="*/ 28575 h 474662"/>
                    <a:gd name="connsiteX8" fmla="*/ 309562 w 558800"/>
                    <a:gd name="connsiteY8" fmla="*/ 28575 h 474662"/>
                    <a:gd name="connsiteX9" fmla="*/ 280987 w 558800"/>
                    <a:gd name="connsiteY9" fmla="*/ 41275 h 474662"/>
                    <a:gd name="connsiteX10" fmla="*/ 238125 w 558800"/>
                    <a:gd name="connsiteY10" fmla="*/ 19050 h 474662"/>
                    <a:gd name="connsiteX11" fmla="*/ 196850 w 558800"/>
                    <a:gd name="connsiteY11" fmla="*/ 31750 h 474662"/>
                    <a:gd name="connsiteX12" fmla="*/ 158750 w 558800"/>
                    <a:gd name="connsiteY12" fmla="*/ 173037 h 474662"/>
                    <a:gd name="connsiteX13" fmla="*/ 114300 w 558800"/>
                    <a:gd name="connsiteY13" fmla="*/ 157162 h 474662"/>
                    <a:gd name="connsiteX14" fmla="*/ 84137 w 558800"/>
                    <a:gd name="connsiteY14" fmla="*/ 177800 h 474662"/>
                    <a:gd name="connsiteX15" fmla="*/ 57150 w 558800"/>
                    <a:gd name="connsiteY15" fmla="*/ 160337 h 474662"/>
                    <a:gd name="connsiteX16" fmla="*/ 0 w 558800"/>
                    <a:gd name="connsiteY16" fmla="*/ 180975 h 474662"/>
                    <a:gd name="connsiteX17" fmla="*/ 50800 w 558800"/>
                    <a:gd name="connsiteY17" fmla="*/ 298450 h 474662"/>
                    <a:gd name="connsiteX18" fmla="*/ 190500 w 558800"/>
                    <a:gd name="connsiteY18" fmla="*/ 339725 h 474662"/>
                    <a:gd name="connsiteX19" fmla="*/ 238125 w 558800"/>
                    <a:gd name="connsiteY19" fmla="*/ 404812 h 474662"/>
                    <a:gd name="connsiteX20" fmla="*/ 285750 w 558800"/>
                    <a:gd name="connsiteY20" fmla="*/ 417512 h 474662"/>
                    <a:gd name="connsiteX21" fmla="*/ 363537 w 558800"/>
                    <a:gd name="connsiteY21" fmla="*/ 474662 h 474662"/>
                    <a:gd name="connsiteX22" fmla="*/ 447675 w 558800"/>
                    <a:gd name="connsiteY22" fmla="*/ 303212 h 474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58800" h="474662">
                      <a:moveTo>
                        <a:pt x="447675" y="303212"/>
                      </a:moveTo>
                      <a:lnTo>
                        <a:pt x="487362" y="273050"/>
                      </a:lnTo>
                      <a:lnTo>
                        <a:pt x="511175" y="227012"/>
                      </a:lnTo>
                      <a:lnTo>
                        <a:pt x="558800" y="185737"/>
                      </a:lnTo>
                      <a:lnTo>
                        <a:pt x="528637" y="127000"/>
                      </a:lnTo>
                      <a:cubicBezTo>
                        <a:pt x="527579" y="88371"/>
                        <a:pt x="526520" y="49741"/>
                        <a:pt x="525462" y="11112"/>
                      </a:cubicBezTo>
                      <a:lnTo>
                        <a:pt x="465137" y="0"/>
                      </a:lnTo>
                      <a:lnTo>
                        <a:pt x="398462" y="28575"/>
                      </a:lnTo>
                      <a:lnTo>
                        <a:pt x="309562" y="28575"/>
                      </a:lnTo>
                      <a:lnTo>
                        <a:pt x="280987" y="41275"/>
                      </a:lnTo>
                      <a:lnTo>
                        <a:pt x="238125" y="19050"/>
                      </a:lnTo>
                      <a:lnTo>
                        <a:pt x="196850" y="31750"/>
                      </a:lnTo>
                      <a:lnTo>
                        <a:pt x="158750" y="173037"/>
                      </a:lnTo>
                      <a:lnTo>
                        <a:pt x="114300" y="157162"/>
                      </a:lnTo>
                      <a:lnTo>
                        <a:pt x="84137" y="177800"/>
                      </a:lnTo>
                      <a:lnTo>
                        <a:pt x="57150" y="160337"/>
                      </a:lnTo>
                      <a:lnTo>
                        <a:pt x="0" y="180975"/>
                      </a:lnTo>
                      <a:lnTo>
                        <a:pt x="50800" y="298450"/>
                      </a:lnTo>
                      <a:lnTo>
                        <a:pt x="190500" y="339725"/>
                      </a:lnTo>
                      <a:lnTo>
                        <a:pt x="238125" y="404812"/>
                      </a:lnTo>
                      <a:lnTo>
                        <a:pt x="285750" y="417512"/>
                      </a:lnTo>
                      <a:lnTo>
                        <a:pt x="363537" y="474662"/>
                      </a:lnTo>
                      <a:lnTo>
                        <a:pt x="447675" y="303212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tx1"/>
                      </a:solidFill>
                    </a:rPr>
                    <a:t>Kirkuk</a:t>
                  </a:r>
                </a:p>
              </p:txBody>
            </p:sp>
            <p:sp>
              <p:nvSpPr>
                <p:cNvPr id="59" name="Freeform 54">
                  <a:extLst>
                    <a:ext uri="{FF2B5EF4-FFF2-40B4-BE49-F238E27FC236}">
                      <a16:creationId xmlns:a16="http://schemas.microsoft.com/office/drawing/2014/main" id="{7A5A24FE-50FC-64A0-948C-AAE57D5AF3E5}"/>
                    </a:ext>
                  </a:extLst>
                </p:cNvPr>
                <p:cNvSpPr/>
                <p:nvPr/>
              </p:nvSpPr>
              <p:spPr>
                <a:xfrm>
                  <a:off x="2803525" y="3192463"/>
                  <a:ext cx="854075" cy="898525"/>
                </a:xfrm>
                <a:custGeom>
                  <a:avLst/>
                  <a:gdLst>
                    <a:gd name="connsiteX0" fmla="*/ 311150 w 854075"/>
                    <a:gd name="connsiteY0" fmla="*/ 76200 h 898525"/>
                    <a:gd name="connsiteX1" fmla="*/ 311150 w 854075"/>
                    <a:gd name="connsiteY1" fmla="*/ 0 h 898525"/>
                    <a:gd name="connsiteX2" fmla="*/ 233363 w 854075"/>
                    <a:gd name="connsiteY2" fmla="*/ 26987 h 898525"/>
                    <a:gd name="connsiteX3" fmla="*/ 188913 w 854075"/>
                    <a:gd name="connsiteY3" fmla="*/ 26987 h 898525"/>
                    <a:gd name="connsiteX4" fmla="*/ 128588 w 854075"/>
                    <a:gd name="connsiteY4" fmla="*/ 87312 h 898525"/>
                    <a:gd name="connsiteX5" fmla="*/ 131763 w 854075"/>
                    <a:gd name="connsiteY5" fmla="*/ 152400 h 898525"/>
                    <a:gd name="connsiteX6" fmla="*/ 193675 w 854075"/>
                    <a:gd name="connsiteY6" fmla="*/ 234950 h 898525"/>
                    <a:gd name="connsiteX7" fmla="*/ 0 w 854075"/>
                    <a:gd name="connsiteY7" fmla="*/ 247650 h 898525"/>
                    <a:gd name="connsiteX8" fmla="*/ 7938 w 854075"/>
                    <a:gd name="connsiteY8" fmla="*/ 457200 h 898525"/>
                    <a:gd name="connsiteX9" fmla="*/ 114300 w 854075"/>
                    <a:gd name="connsiteY9" fmla="*/ 531812 h 898525"/>
                    <a:gd name="connsiteX10" fmla="*/ 171450 w 854075"/>
                    <a:gd name="connsiteY10" fmla="*/ 479425 h 898525"/>
                    <a:gd name="connsiteX11" fmla="*/ 171450 w 854075"/>
                    <a:gd name="connsiteY11" fmla="*/ 582612 h 898525"/>
                    <a:gd name="connsiteX12" fmla="*/ 342900 w 854075"/>
                    <a:gd name="connsiteY12" fmla="*/ 769937 h 898525"/>
                    <a:gd name="connsiteX13" fmla="*/ 422275 w 854075"/>
                    <a:gd name="connsiteY13" fmla="*/ 762000 h 898525"/>
                    <a:gd name="connsiteX14" fmla="*/ 449263 w 854075"/>
                    <a:gd name="connsiteY14" fmla="*/ 782637 h 898525"/>
                    <a:gd name="connsiteX15" fmla="*/ 550863 w 854075"/>
                    <a:gd name="connsiteY15" fmla="*/ 781050 h 898525"/>
                    <a:gd name="connsiteX16" fmla="*/ 625475 w 854075"/>
                    <a:gd name="connsiteY16" fmla="*/ 898525 h 898525"/>
                    <a:gd name="connsiteX17" fmla="*/ 652463 w 854075"/>
                    <a:gd name="connsiteY17" fmla="*/ 877887 h 898525"/>
                    <a:gd name="connsiteX18" fmla="*/ 642938 w 854075"/>
                    <a:gd name="connsiteY18" fmla="*/ 817562 h 898525"/>
                    <a:gd name="connsiteX19" fmla="*/ 682625 w 854075"/>
                    <a:gd name="connsiteY19" fmla="*/ 766762 h 898525"/>
                    <a:gd name="connsiteX20" fmla="*/ 669925 w 854075"/>
                    <a:gd name="connsiteY20" fmla="*/ 730250 h 898525"/>
                    <a:gd name="connsiteX21" fmla="*/ 698500 w 854075"/>
                    <a:gd name="connsiteY21" fmla="*/ 690562 h 898525"/>
                    <a:gd name="connsiteX22" fmla="*/ 638175 w 854075"/>
                    <a:gd name="connsiteY22" fmla="*/ 652462 h 898525"/>
                    <a:gd name="connsiteX23" fmla="*/ 655638 w 854075"/>
                    <a:gd name="connsiteY23" fmla="*/ 588962 h 898525"/>
                    <a:gd name="connsiteX24" fmla="*/ 703263 w 854075"/>
                    <a:gd name="connsiteY24" fmla="*/ 557212 h 898525"/>
                    <a:gd name="connsiteX25" fmla="*/ 701675 w 854075"/>
                    <a:gd name="connsiteY25" fmla="*/ 442912 h 898525"/>
                    <a:gd name="connsiteX26" fmla="*/ 762000 w 854075"/>
                    <a:gd name="connsiteY26" fmla="*/ 461962 h 898525"/>
                    <a:gd name="connsiteX27" fmla="*/ 819150 w 854075"/>
                    <a:gd name="connsiteY27" fmla="*/ 344487 h 898525"/>
                    <a:gd name="connsiteX28" fmla="*/ 854075 w 854075"/>
                    <a:gd name="connsiteY28" fmla="*/ 331787 h 898525"/>
                    <a:gd name="connsiteX29" fmla="*/ 854075 w 854075"/>
                    <a:gd name="connsiteY29" fmla="*/ 276225 h 898525"/>
                    <a:gd name="connsiteX30" fmla="*/ 819150 w 854075"/>
                    <a:gd name="connsiteY30" fmla="*/ 249237 h 898525"/>
                    <a:gd name="connsiteX31" fmla="*/ 746125 w 854075"/>
                    <a:gd name="connsiteY31" fmla="*/ 249237 h 898525"/>
                    <a:gd name="connsiteX32" fmla="*/ 712788 w 854075"/>
                    <a:gd name="connsiteY32" fmla="*/ 220662 h 898525"/>
                    <a:gd name="connsiteX33" fmla="*/ 630238 w 854075"/>
                    <a:gd name="connsiteY33" fmla="*/ 382587 h 898525"/>
                    <a:gd name="connsiteX34" fmla="*/ 552450 w 854075"/>
                    <a:gd name="connsiteY34" fmla="*/ 325437 h 898525"/>
                    <a:gd name="connsiteX35" fmla="*/ 506413 w 854075"/>
                    <a:gd name="connsiteY35" fmla="*/ 322262 h 898525"/>
                    <a:gd name="connsiteX36" fmla="*/ 458788 w 854075"/>
                    <a:gd name="connsiteY36" fmla="*/ 254000 h 898525"/>
                    <a:gd name="connsiteX37" fmla="*/ 320675 w 854075"/>
                    <a:gd name="connsiteY37" fmla="*/ 209550 h 898525"/>
                    <a:gd name="connsiteX38" fmla="*/ 311150 w 854075"/>
                    <a:gd name="connsiteY38" fmla="*/ 76200 h 898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54075" h="898525">
                      <a:moveTo>
                        <a:pt x="311150" y="76200"/>
                      </a:moveTo>
                      <a:lnTo>
                        <a:pt x="311150" y="0"/>
                      </a:lnTo>
                      <a:lnTo>
                        <a:pt x="233363" y="26987"/>
                      </a:lnTo>
                      <a:lnTo>
                        <a:pt x="188913" y="26987"/>
                      </a:lnTo>
                      <a:lnTo>
                        <a:pt x="128588" y="87312"/>
                      </a:lnTo>
                      <a:lnTo>
                        <a:pt x="131763" y="152400"/>
                      </a:lnTo>
                      <a:lnTo>
                        <a:pt x="193675" y="234950"/>
                      </a:lnTo>
                      <a:lnTo>
                        <a:pt x="0" y="247650"/>
                      </a:lnTo>
                      <a:lnTo>
                        <a:pt x="7938" y="457200"/>
                      </a:lnTo>
                      <a:lnTo>
                        <a:pt x="114300" y="531812"/>
                      </a:lnTo>
                      <a:lnTo>
                        <a:pt x="171450" y="479425"/>
                      </a:lnTo>
                      <a:lnTo>
                        <a:pt x="171450" y="582612"/>
                      </a:lnTo>
                      <a:lnTo>
                        <a:pt x="342900" y="769937"/>
                      </a:lnTo>
                      <a:lnTo>
                        <a:pt x="422275" y="762000"/>
                      </a:lnTo>
                      <a:lnTo>
                        <a:pt x="449263" y="782637"/>
                      </a:lnTo>
                      <a:lnTo>
                        <a:pt x="550863" y="781050"/>
                      </a:lnTo>
                      <a:lnTo>
                        <a:pt x="625475" y="898525"/>
                      </a:lnTo>
                      <a:lnTo>
                        <a:pt x="652463" y="877887"/>
                      </a:lnTo>
                      <a:lnTo>
                        <a:pt x="642938" y="817562"/>
                      </a:lnTo>
                      <a:lnTo>
                        <a:pt x="682625" y="766762"/>
                      </a:lnTo>
                      <a:lnTo>
                        <a:pt x="669925" y="730250"/>
                      </a:lnTo>
                      <a:lnTo>
                        <a:pt x="698500" y="690562"/>
                      </a:lnTo>
                      <a:lnTo>
                        <a:pt x="638175" y="652462"/>
                      </a:lnTo>
                      <a:lnTo>
                        <a:pt x="655638" y="588962"/>
                      </a:lnTo>
                      <a:lnTo>
                        <a:pt x="703263" y="557212"/>
                      </a:lnTo>
                      <a:cubicBezTo>
                        <a:pt x="702734" y="519112"/>
                        <a:pt x="702204" y="481012"/>
                        <a:pt x="701675" y="442912"/>
                      </a:cubicBezTo>
                      <a:lnTo>
                        <a:pt x="762000" y="461962"/>
                      </a:lnTo>
                      <a:lnTo>
                        <a:pt x="819150" y="344487"/>
                      </a:lnTo>
                      <a:lnTo>
                        <a:pt x="854075" y="331787"/>
                      </a:lnTo>
                      <a:lnTo>
                        <a:pt x="854075" y="276225"/>
                      </a:lnTo>
                      <a:lnTo>
                        <a:pt x="819150" y="249237"/>
                      </a:lnTo>
                      <a:lnTo>
                        <a:pt x="746125" y="249237"/>
                      </a:lnTo>
                      <a:lnTo>
                        <a:pt x="712788" y="220662"/>
                      </a:lnTo>
                      <a:lnTo>
                        <a:pt x="630238" y="382587"/>
                      </a:lnTo>
                      <a:lnTo>
                        <a:pt x="552450" y="325437"/>
                      </a:lnTo>
                      <a:lnTo>
                        <a:pt x="506413" y="322262"/>
                      </a:lnTo>
                      <a:lnTo>
                        <a:pt x="458788" y="254000"/>
                      </a:lnTo>
                      <a:lnTo>
                        <a:pt x="320675" y="209550"/>
                      </a:lnTo>
                      <a:lnTo>
                        <a:pt x="311150" y="7620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tx1"/>
                      </a:solidFill>
                    </a:rPr>
                    <a:t>Tikrit</a:t>
                  </a: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:a16="http://schemas.microsoft.com/office/drawing/2014/main" id="{CADE892F-08F0-D672-3006-CB940363EBAA}"/>
                    </a:ext>
                  </a:extLst>
                </p:cNvPr>
                <p:cNvSpPr/>
                <p:nvPr/>
              </p:nvSpPr>
              <p:spPr>
                <a:xfrm>
                  <a:off x="2387600" y="2654300"/>
                  <a:ext cx="1056217" cy="857250"/>
                </a:xfrm>
                <a:custGeom>
                  <a:avLst/>
                  <a:gdLst>
                    <a:gd name="connsiteX0" fmla="*/ 0 w 1056217"/>
                    <a:gd name="connsiteY0" fmla="*/ 764117 h 857250"/>
                    <a:gd name="connsiteX1" fmla="*/ 215900 w 1056217"/>
                    <a:gd name="connsiteY1" fmla="*/ 842433 h 857250"/>
                    <a:gd name="connsiteX2" fmla="*/ 412750 w 1056217"/>
                    <a:gd name="connsiteY2" fmla="*/ 857250 h 857250"/>
                    <a:gd name="connsiteX3" fmla="*/ 414867 w 1056217"/>
                    <a:gd name="connsiteY3" fmla="*/ 787400 h 857250"/>
                    <a:gd name="connsiteX4" fmla="*/ 609600 w 1056217"/>
                    <a:gd name="connsiteY4" fmla="*/ 768350 h 857250"/>
                    <a:gd name="connsiteX5" fmla="*/ 548217 w 1056217"/>
                    <a:gd name="connsiteY5" fmla="*/ 685800 h 857250"/>
                    <a:gd name="connsiteX6" fmla="*/ 546100 w 1056217"/>
                    <a:gd name="connsiteY6" fmla="*/ 630767 h 857250"/>
                    <a:gd name="connsiteX7" fmla="*/ 603250 w 1056217"/>
                    <a:gd name="connsiteY7" fmla="*/ 567267 h 857250"/>
                    <a:gd name="connsiteX8" fmla="*/ 643467 w 1056217"/>
                    <a:gd name="connsiteY8" fmla="*/ 567267 h 857250"/>
                    <a:gd name="connsiteX9" fmla="*/ 730250 w 1056217"/>
                    <a:gd name="connsiteY9" fmla="*/ 541867 h 857250"/>
                    <a:gd name="connsiteX10" fmla="*/ 757767 w 1056217"/>
                    <a:gd name="connsiteY10" fmla="*/ 416983 h 857250"/>
                    <a:gd name="connsiteX11" fmla="*/ 905933 w 1056217"/>
                    <a:gd name="connsiteY11" fmla="*/ 226483 h 857250"/>
                    <a:gd name="connsiteX12" fmla="*/ 956733 w 1056217"/>
                    <a:gd name="connsiteY12" fmla="*/ 171450 h 857250"/>
                    <a:gd name="connsiteX13" fmla="*/ 1018117 w 1056217"/>
                    <a:gd name="connsiteY13" fmla="*/ 162983 h 857250"/>
                    <a:gd name="connsiteX14" fmla="*/ 1056217 w 1056217"/>
                    <a:gd name="connsiteY14" fmla="*/ 112183 h 857250"/>
                    <a:gd name="connsiteX15" fmla="*/ 975783 w 1056217"/>
                    <a:gd name="connsiteY15" fmla="*/ 78317 h 857250"/>
                    <a:gd name="connsiteX16" fmla="*/ 905933 w 1056217"/>
                    <a:gd name="connsiteY16" fmla="*/ 21167 h 857250"/>
                    <a:gd name="connsiteX17" fmla="*/ 829733 w 1056217"/>
                    <a:gd name="connsiteY17" fmla="*/ 29633 h 857250"/>
                    <a:gd name="connsiteX18" fmla="*/ 836083 w 1056217"/>
                    <a:gd name="connsiteY18" fmla="*/ 63500 h 857250"/>
                    <a:gd name="connsiteX19" fmla="*/ 817033 w 1056217"/>
                    <a:gd name="connsiteY19" fmla="*/ 103717 h 857250"/>
                    <a:gd name="connsiteX20" fmla="*/ 768350 w 1056217"/>
                    <a:gd name="connsiteY20" fmla="*/ 97367 h 857250"/>
                    <a:gd name="connsiteX21" fmla="*/ 709083 w 1056217"/>
                    <a:gd name="connsiteY21" fmla="*/ 57150 h 857250"/>
                    <a:gd name="connsiteX22" fmla="*/ 673100 w 1056217"/>
                    <a:gd name="connsiteY22" fmla="*/ 67733 h 857250"/>
                    <a:gd name="connsiteX23" fmla="*/ 647700 w 1056217"/>
                    <a:gd name="connsiteY23" fmla="*/ 114300 h 857250"/>
                    <a:gd name="connsiteX24" fmla="*/ 571500 w 1056217"/>
                    <a:gd name="connsiteY24" fmla="*/ 139700 h 857250"/>
                    <a:gd name="connsiteX25" fmla="*/ 514350 w 1056217"/>
                    <a:gd name="connsiteY25" fmla="*/ 105833 h 857250"/>
                    <a:gd name="connsiteX26" fmla="*/ 472017 w 1056217"/>
                    <a:gd name="connsiteY26" fmla="*/ 105833 h 857250"/>
                    <a:gd name="connsiteX27" fmla="*/ 440267 w 1056217"/>
                    <a:gd name="connsiteY27" fmla="*/ 57150 h 857250"/>
                    <a:gd name="connsiteX28" fmla="*/ 393700 w 1056217"/>
                    <a:gd name="connsiteY28" fmla="*/ 0 h 857250"/>
                    <a:gd name="connsiteX29" fmla="*/ 211667 w 1056217"/>
                    <a:gd name="connsiteY29" fmla="*/ 179917 h 857250"/>
                    <a:gd name="connsiteX30" fmla="*/ 63500 w 1056217"/>
                    <a:gd name="connsiteY30" fmla="*/ 209550 h 857250"/>
                    <a:gd name="connsiteX31" fmla="*/ 25400 w 1056217"/>
                    <a:gd name="connsiteY31" fmla="*/ 277283 h 857250"/>
                    <a:gd name="connsiteX32" fmla="*/ 19050 w 1056217"/>
                    <a:gd name="connsiteY32" fmla="*/ 395817 h 857250"/>
                    <a:gd name="connsiteX33" fmla="*/ 52917 w 1056217"/>
                    <a:gd name="connsiteY33" fmla="*/ 469900 h 857250"/>
                    <a:gd name="connsiteX34" fmla="*/ 63500 w 1056217"/>
                    <a:gd name="connsiteY34" fmla="*/ 563033 h 857250"/>
                    <a:gd name="connsiteX35" fmla="*/ 12700 w 1056217"/>
                    <a:gd name="connsiteY35" fmla="*/ 613833 h 857250"/>
                    <a:gd name="connsiteX36" fmla="*/ 19050 w 1056217"/>
                    <a:gd name="connsiteY36" fmla="*/ 662517 h 857250"/>
                    <a:gd name="connsiteX37" fmla="*/ 0 w 1056217"/>
                    <a:gd name="connsiteY37" fmla="*/ 764117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056217" h="857250">
                      <a:moveTo>
                        <a:pt x="0" y="764117"/>
                      </a:moveTo>
                      <a:lnTo>
                        <a:pt x="215900" y="842433"/>
                      </a:lnTo>
                      <a:lnTo>
                        <a:pt x="412750" y="857250"/>
                      </a:lnTo>
                      <a:cubicBezTo>
                        <a:pt x="413456" y="833967"/>
                        <a:pt x="414161" y="810683"/>
                        <a:pt x="414867" y="787400"/>
                      </a:cubicBezTo>
                      <a:lnTo>
                        <a:pt x="609600" y="768350"/>
                      </a:lnTo>
                      <a:lnTo>
                        <a:pt x="548217" y="685800"/>
                      </a:lnTo>
                      <a:cubicBezTo>
                        <a:pt x="547511" y="667456"/>
                        <a:pt x="546806" y="649111"/>
                        <a:pt x="546100" y="630767"/>
                      </a:cubicBezTo>
                      <a:lnTo>
                        <a:pt x="603250" y="567267"/>
                      </a:lnTo>
                      <a:lnTo>
                        <a:pt x="643467" y="567267"/>
                      </a:lnTo>
                      <a:lnTo>
                        <a:pt x="730250" y="541867"/>
                      </a:lnTo>
                      <a:lnTo>
                        <a:pt x="757767" y="416983"/>
                      </a:lnTo>
                      <a:lnTo>
                        <a:pt x="905933" y="226483"/>
                      </a:lnTo>
                      <a:lnTo>
                        <a:pt x="956733" y="171450"/>
                      </a:lnTo>
                      <a:lnTo>
                        <a:pt x="1018117" y="162983"/>
                      </a:lnTo>
                      <a:lnTo>
                        <a:pt x="1056217" y="112183"/>
                      </a:lnTo>
                      <a:lnTo>
                        <a:pt x="975783" y="78317"/>
                      </a:lnTo>
                      <a:lnTo>
                        <a:pt x="905933" y="21167"/>
                      </a:lnTo>
                      <a:lnTo>
                        <a:pt x="829733" y="29633"/>
                      </a:lnTo>
                      <a:lnTo>
                        <a:pt x="836083" y="63500"/>
                      </a:lnTo>
                      <a:lnTo>
                        <a:pt x="817033" y="103717"/>
                      </a:lnTo>
                      <a:lnTo>
                        <a:pt x="768350" y="97367"/>
                      </a:lnTo>
                      <a:lnTo>
                        <a:pt x="709083" y="57150"/>
                      </a:lnTo>
                      <a:lnTo>
                        <a:pt x="673100" y="67733"/>
                      </a:lnTo>
                      <a:lnTo>
                        <a:pt x="647700" y="114300"/>
                      </a:lnTo>
                      <a:lnTo>
                        <a:pt x="571500" y="139700"/>
                      </a:lnTo>
                      <a:lnTo>
                        <a:pt x="514350" y="105833"/>
                      </a:lnTo>
                      <a:lnTo>
                        <a:pt x="472017" y="105833"/>
                      </a:lnTo>
                      <a:lnTo>
                        <a:pt x="440267" y="57150"/>
                      </a:lnTo>
                      <a:lnTo>
                        <a:pt x="393700" y="0"/>
                      </a:lnTo>
                      <a:lnTo>
                        <a:pt x="211667" y="179917"/>
                      </a:lnTo>
                      <a:lnTo>
                        <a:pt x="63500" y="209550"/>
                      </a:lnTo>
                      <a:lnTo>
                        <a:pt x="25400" y="277283"/>
                      </a:lnTo>
                      <a:lnTo>
                        <a:pt x="19050" y="395817"/>
                      </a:lnTo>
                      <a:lnTo>
                        <a:pt x="52917" y="469900"/>
                      </a:lnTo>
                      <a:lnTo>
                        <a:pt x="63500" y="563033"/>
                      </a:lnTo>
                      <a:lnTo>
                        <a:pt x="12700" y="613833"/>
                      </a:lnTo>
                      <a:lnTo>
                        <a:pt x="19050" y="662517"/>
                      </a:lnTo>
                      <a:lnTo>
                        <a:pt x="0" y="764117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800">
                      <a:solidFill>
                        <a:schemeClr val="tx1"/>
                      </a:solidFill>
                    </a:rPr>
                    <a:t>Mosul</a:t>
                  </a: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id="{7E8C9180-A9E7-F522-C937-EE6B494E6ACD}"/>
                    </a:ext>
                  </a:extLst>
                </p:cNvPr>
                <p:cNvSpPr/>
                <p:nvPr/>
              </p:nvSpPr>
              <p:spPr>
                <a:xfrm>
                  <a:off x="3116263" y="2547938"/>
                  <a:ext cx="590550" cy="733425"/>
                </a:xfrm>
                <a:custGeom>
                  <a:avLst/>
                  <a:gdLst>
                    <a:gd name="connsiteX0" fmla="*/ 173037 w 590550"/>
                    <a:gd name="connsiteY0" fmla="*/ 127000 h 733425"/>
                    <a:gd name="connsiteX1" fmla="*/ 244475 w 590550"/>
                    <a:gd name="connsiteY1" fmla="*/ 182562 h 733425"/>
                    <a:gd name="connsiteX2" fmla="*/ 323850 w 590550"/>
                    <a:gd name="connsiteY2" fmla="*/ 217487 h 733425"/>
                    <a:gd name="connsiteX3" fmla="*/ 295275 w 590550"/>
                    <a:gd name="connsiteY3" fmla="*/ 268287 h 733425"/>
                    <a:gd name="connsiteX4" fmla="*/ 230187 w 590550"/>
                    <a:gd name="connsiteY4" fmla="*/ 279400 h 733425"/>
                    <a:gd name="connsiteX5" fmla="*/ 23812 w 590550"/>
                    <a:gd name="connsiteY5" fmla="*/ 520700 h 733425"/>
                    <a:gd name="connsiteX6" fmla="*/ 1587 w 590550"/>
                    <a:gd name="connsiteY6" fmla="*/ 644525 h 733425"/>
                    <a:gd name="connsiteX7" fmla="*/ 0 w 590550"/>
                    <a:gd name="connsiteY7" fmla="*/ 720725 h 733425"/>
                    <a:gd name="connsiteX8" fmla="*/ 15875 w 590550"/>
                    <a:gd name="connsiteY8" fmla="*/ 715962 h 733425"/>
                    <a:gd name="connsiteX9" fmla="*/ 41275 w 590550"/>
                    <a:gd name="connsiteY9" fmla="*/ 733425 h 733425"/>
                    <a:gd name="connsiteX10" fmla="*/ 71437 w 590550"/>
                    <a:gd name="connsiteY10" fmla="*/ 714375 h 733425"/>
                    <a:gd name="connsiteX11" fmla="*/ 114300 w 590550"/>
                    <a:gd name="connsiteY11" fmla="*/ 727075 h 733425"/>
                    <a:gd name="connsiteX12" fmla="*/ 152400 w 590550"/>
                    <a:gd name="connsiteY12" fmla="*/ 587375 h 733425"/>
                    <a:gd name="connsiteX13" fmla="*/ 192087 w 590550"/>
                    <a:gd name="connsiteY13" fmla="*/ 577850 h 733425"/>
                    <a:gd name="connsiteX14" fmla="*/ 238125 w 590550"/>
                    <a:gd name="connsiteY14" fmla="*/ 598487 h 733425"/>
                    <a:gd name="connsiteX15" fmla="*/ 261937 w 590550"/>
                    <a:gd name="connsiteY15" fmla="*/ 588962 h 733425"/>
                    <a:gd name="connsiteX16" fmla="*/ 350837 w 590550"/>
                    <a:gd name="connsiteY16" fmla="*/ 587375 h 733425"/>
                    <a:gd name="connsiteX17" fmla="*/ 423862 w 590550"/>
                    <a:gd name="connsiteY17" fmla="*/ 557212 h 733425"/>
                    <a:gd name="connsiteX18" fmla="*/ 473075 w 590550"/>
                    <a:gd name="connsiteY18" fmla="*/ 568325 h 733425"/>
                    <a:gd name="connsiteX19" fmla="*/ 531812 w 590550"/>
                    <a:gd name="connsiteY19" fmla="*/ 560387 h 733425"/>
                    <a:gd name="connsiteX20" fmla="*/ 430212 w 590550"/>
                    <a:gd name="connsiteY20" fmla="*/ 476250 h 733425"/>
                    <a:gd name="connsiteX21" fmla="*/ 434975 w 590550"/>
                    <a:gd name="connsiteY21" fmla="*/ 433387 h 733425"/>
                    <a:gd name="connsiteX22" fmla="*/ 476250 w 590550"/>
                    <a:gd name="connsiteY22" fmla="*/ 415925 h 733425"/>
                    <a:gd name="connsiteX23" fmla="*/ 430212 w 590550"/>
                    <a:gd name="connsiteY23" fmla="*/ 396875 h 733425"/>
                    <a:gd name="connsiteX24" fmla="*/ 419100 w 590550"/>
                    <a:gd name="connsiteY24" fmla="*/ 334962 h 733425"/>
                    <a:gd name="connsiteX25" fmla="*/ 471487 w 590550"/>
                    <a:gd name="connsiteY25" fmla="*/ 307975 h 733425"/>
                    <a:gd name="connsiteX26" fmla="*/ 498475 w 590550"/>
                    <a:gd name="connsiteY26" fmla="*/ 327025 h 733425"/>
                    <a:gd name="connsiteX27" fmla="*/ 527050 w 590550"/>
                    <a:gd name="connsiteY27" fmla="*/ 311150 h 733425"/>
                    <a:gd name="connsiteX28" fmla="*/ 581025 w 590550"/>
                    <a:gd name="connsiteY28" fmla="*/ 319087 h 733425"/>
                    <a:gd name="connsiteX29" fmla="*/ 590550 w 590550"/>
                    <a:gd name="connsiteY29" fmla="*/ 231775 h 733425"/>
                    <a:gd name="connsiteX30" fmla="*/ 511175 w 590550"/>
                    <a:gd name="connsiteY30" fmla="*/ 214312 h 733425"/>
                    <a:gd name="connsiteX31" fmla="*/ 538162 w 590550"/>
                    <a:gd name="connsiteY31" fmla="*/ 166687 h 733425"/>
                    <a:gd name="connsiteX32" fmla="*/ 534987 w 590550"/>
                    <a:gd name="connsiteY32" fmla="*/ 125412 h 733425"/>
                    <a:gd name="connsiteX33" fmla="*/ 503237 w 590550"/>
                    <a:gd name="connsiteY33" fmla="*/ 106362 h 733425"/>
                    <a:gd name="connsiteX34" fmla="*/ 500062 w 590550"/>
                    <a:gd name="connsiteY34" fmla="*/ 69850 h 733425"/>
                    <a:gd name="connsiteX35" fmla="*/ 436562 w 590550"/>
                    <a:gd name="connsiteY35" fmla="*/ 55562 h 733425"/>
                    <a:gd name="connsiteX36" fmla="*/ 395287 w 590550"/>
                    <a:gd name="connsiteY36" fmla="*/ 92075 h 733425"/>
                    <a:gd name="connsiteX37" fmla="*/ 347662 w 590550"/>
                    <a:gd name="connsiteY37" fmla="*/ 103187 h 733425"/>
                    <a:gd name="connsiteX38" fmla="*/ 331787 w 590550"/>
                    <a:gd name="connsiteY38" fmla="*/ 139700 h 733425"/>
                    <a:gd name="connsiteX39" fmla="*/ 312737 w 590550"/>
                    <a:gd name="connsiteY39" fmla="*/ 130175 h 733425"/>
                    <a:gd name="connsiteX40" fmla="*/ 298450 w 590550"/>
                    <a:gd name="connsiteY40" fmla="*/ 93662 h 733425"/>
                    <a:gd name="connsiteX41" fmla="*/ 306387 w 590550"/>
                    <a:gd name="connsiteY41" fmla="*/ 68262 h 733425"/>
                    <a:gd name="connsiteX42" fmla="*/ 331787 w 590550"/>
                    <a:gd name="connsiteY42" fmla="*/ 63500 h 733425"/>
                    <a:gd name="connsiteX43" fmla="*/ 314325 w 590550"/>
                    <a:gd name="connsiteY43" fmla="*/ 20637 h 733425"/>
                    <a:gd name="connsiteX44" fmla="*/ 273050 w 590550"/>
                    <a:gd name="connsiteY44" fmla="*/ 0 h 733425"/>
                    <a:gd name="connsiteX45" fmla="*/ 254000 w 590550"/>
                    <a:gd name="connsiteY45" fmla="*/ 11112 h 733425"/>
                    <a:gd name="connsiteX46" fmla="*/ 254000 w 590550"/>
                    <a:gd name="connsiteY46" fmla="*/ 60325 h 733425"/>
                    <a:gd name="connsiteX47" fmla="*/ 173037 w 590550"/>
                    <a:gd name="connsiteY47" fmla="*/ 127000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590550" h="733425">
                      <a:moveTo>
                        <a:pt x="173037" y="127000"/>
                      </a:moveTo>
                      <a:lnTo>
                        <a:pt x="244475" y="182562"/>
                      </a:lnTo>
                      <a:lnTo>
                        <a:pt x="323850" y="217487"/>
                      </a:lnTo>
                      <a:lnTo>
                        <a:pt x="295275" y="268287"/>
                      </a:lnTo>
                      <a:lnTo>
                        <a:pt x="230187" y="279400"/>
                      </a:lnTo>
                      <a:lnTo>
                        <a:pt x="23812" y="520700"/>
                      </a:lnTo>
                      <a:lnTo>
                        <a:pt x="1587" y="644525"/>
                      </a:lnTo>
                      <a:lnTo>
                        <a:pt x="0" y="720725"/>
                      </a:lnTo>
                      <a:lnTo>
                        <a:pt x="15875" y="715962"/>
                      </a:lnTo>
                      <a:lnTo>
                        <a:pt x="41275" y="733425"/>
                      </a:lnTo>
                      <a:lnTo>
                        <a:pt x="71437" y="714375"/>
                      </a:lnTo>
                      <a:lnTo>
                        <a:pt x="114300" y="727075"/>
                      </a:lnTo>
                      <a:lnTo>
                        <a:pt x="152400" y="587375"/>
                      </a:lnTo>
                      <a:lnTo>
                        <a:pt x="192087" y="577850"/>
                      </a:lnTo>
                      <a:lnTo>
                        <a:pt x="238125" y="598487"/>
                      </a:lnTo>
                      <a:lnTo>
                        <a:pt x="261937" y="588962"/>
                      </a:lnTo>
                      <a:lnTo>
                        <a:pt x="350837" y="587375"/>
                      </a:lnTo>
                      <a:lnTo>
                        <a:pt x="423862" y="557212"/>
                      </a:lnTo>
                      <a:lnTo>
                        <a:pt x="473075" y="568325"/>
                      </a:lnTo>
                      <a:lnTo>
                        <a:pt x="531812" y="560387"/>
                      </a:lnTo>
                      <a:lnTo>
                        <a:pt x="430212" y="476250"/>
                      </a:lnTo>
                      <a:lnTo>
                        <a:pt x="434975" y="433387"/>
                      </a:lnTo>
                      <a:lnTo>
                        <a:pt x="476250" y="415925"/>
                      </a:lnTo>
                      <a:lnTo>
                        <a:pt x="430212" y="396875"/>
                      </a:lnTo>
                      <a:lnTo>
                        <a:pt x="419100" y="334962"/>
                      </a:lnTo>
                      <a:lnTo>
                        <a:pt x="471487" y="307975"/>
                      </a:lnTo>
                      <a:lnTo>
                        <a:pt x="498475" y="327025"/>
                      </a:lnTo>
                      <a:lnTo>
                        <a:pt x="527050" y="311150"/>
                      </a:lnTo>
                      <a:lnTo>
                        <a:pt x="581025" y="319087"/>
                      </a:lnTo>
                      <a:lnTo>
                        <a:pt x="590550" y="231775"/>
                      </a:lnTo>
                      <a:lnTo>
                        <a:pt x="511175" y="214312"/>
                      </a:lnTo>
                      <a:lnTo>
                        <a:pt x="538162" y="166687"/>
                      </a:lnTo>
                      <a:lnTo>
                        <a:pt x="534987" y="125412"/>
                      </a:lnTo>
                      <a:lnTo>
                        <a:pt x="503237" y="106362"/>
                      </a:lnTo>
                      <a:lnTo>
                        <a:pt x="500062" y="69850"/>
                      </a:lnTo>
                      <a:lnTo>
                        <a:pt x="436562" y="55562"/>
                      </a:lnTo>
                      <a:lnTo>
                        <a:pt x="395287" y="92075"/>
                      </a:lnTo>
                      <a:lnTo>
                        <a:pt x="347662" y="103187"/>
                      </a:lnTo>
                      <a:lnTo>
                        <a:pt x="331787" y="139700"/>
                      </a:lnTo>
                      <a:lnTo>
                        <a:pt x="312737" y="130175"/>
                      </a:lnTo>
                      <a:lnTo>
                        <a:pt x="298450" y="93662"/>
                      </a:lnTo>
                      <a:lnTo>
                        <a:pt x="306387" y="68262"/>
                      </a:lnTo>
                      <a:lnTo>
                        <a:pt x="331787" y="63500"/>
                      </a:lnTo>
                      <a:lnTo>
                        <a:pt x="314325" y="20637"/>
                      </a:lnTo>
                      <a:lnTo>
                        <a:pt x="273050" y="0"/>
                      </a:lnTo>
                      <a:lnTo>
                        <a:pt x="254000" y="11112"/>
                      </a:lnTo>
                      <a:lnTo>
                        <a:pt x="254000" y="60325"/>
                      </a:lnTo>
                      <a:lnTo>
                        <a:pt x="173037" y="12700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br>
                    <a:rPr lang="en-US" sz="800">
                      <a:solidFill>
                        <a:schemeClr val="tx1"/>
                      </a:solidFill>
                    </a:rPr>
                  </a:br>
                  <a:r>
                    <a:rPr lang="en-US" sz="800">
                      <a:solidFill>
                        <a:schemeClr val="tx1"/>
                      </a:solidFill>
                    </a:rPr>
                    <a:t>Erbil</a:t>
                  </a:r>
                </a:p>
              </p:txBody>
            </p:sp>
            <p:sp>
              <p:nvSpPr>
                <p:cNvPr id="62" name="Freeform 57">
                  <a:extLst>
                    <a:ext uri="{FF2B5EF4-FFF2-40B4-BE49-F238E27FC236}">
                      <a16:creationId xmlns:a16="http://schemas.microsoft.com/office/drawing/2014/main" id="{204D4766-5702-ACC7-FEB8-830F6CF5CA98}"/>
                    </a:ext>
                  </a:extLst>
                </p:cNvPr>
                <p:cNvSpPr/>
                <p:nvPr/>
              </p:nvSpPr>
              <p:spPr>
                <a:xfrm>
                  <a:off x="2781300" y="2525713"/>
                  <a:ext cx="592138" cy="263525"/>
                </a:xfrm>
                <a:custGeom>
                  <a:avLst/>
                  <a:gdLst>
                    <a:gd name="connsiteX0" fmla="*/ 0 w 592138"/>
                    <a:gd name="connsiteY0" fmla="*/ 128587 h 263525"/>
                    <a:gd name="connsiteX1" fmla="*/ 47625 w 592138"/>
                    <a:gd name="connsiteY1" fmla="*/ 190500 h 263525"/>
                    <a:gd name="connsiteX2" fmla="*/ 73025 w 592138"/>
                    <a:gd name="connsiteY2" fmla="*/ 228600 h 263525"/>
                    <a:gd name="connsiteX3" fmla="*/ 125413 w 592138"/>
                    <a:gd name="connsiteY3" fmla="*/ 228600 h 263525"/>
                    <a:gd name="connsiteX4" fmla="*/ 177800 w 592138"/>
                    <a:gd name="connsiteY4" fmla="*/ 263525 h 263525"/>
                    <a:gd name="connsiteX5" fmla="*/ 254000 w 592138"/>
                    <a:gd name="connsiteY5" fmla="*/ 241300 h 263525"/>
                    <a:gd name="connsiteX6" fmla="*/ 279400 w 592138"/>
                    <a:gd name="connsiteY6" fmla="*/ 196850 h 263525"/>
                    <a:gd name="connsiteX7" fmla="*/ 312738 w 592138"/>
                    <a:gd name="connsiteY7" fmla="*/ 187325 h 263525"/>
                    <a:gd name="connsiteX8" fmla="*/ 373063 w 592138"/>
                    <a:gd name="connsiteY8" fmla="*/ 225425 h 263525"/>
                    <a:gd name="connsiteX9" fmla="*/ 422275 w 592138"/>
                    <a:gd name="connsiteY9" fmla="*/ 228600 h 263525"/>
                    <a:gd name="connsiteX10" fmla="*/ 441325 w 592138"/>
                    <a:gd name="connsiteY10" fmla="*/ 195262 h 263525"/>
                    <a:gd name="connsiteX11" fmla="*/ 438150 w 592138"/>
                    <a:gd name="connsiteY11" fmla="*/ 157162 h 263525"/>
                    <a:gd name="connsiteX12" fmla="*/ 509588 w 592138"/>
                    <a:gd name="connsiteY12" fmla="*/ 150812 h 263525"/>
                    <a:gd name="connsiteX13" fmla="*/ 588963 w 592138"/>
                    <a:gd name="connsiteY13" fmla="*/ 80962 h 263525"/>
                    <a:gd name="connsiteX14" fmla="*/ 592138 w 592138"/>
                    <a:gd name="connsiteY14" fmla="*/ 26987 h 263525"/>
                    <a:gd name="connsiteX15" fmla="*/ 560388 w 592138"/>
                    <a:gd name="connsiteY15" fmla="*/ 17462 h 263525"/>
                    <a:gd name="connsiteX16" fmla="*/ 517525 w 592138"/>
                    <a:gd name="connsiteY16" fmla="*/ 58737 h 263525"/>
                    <a:gd name="connsiteX17" fmla="*/ 487363 w 592138"/>
                    <a:gd name="connsiteY17" fmla="*/ 63500 h 263525"/>
                    <a:gd name="connsiteX18" fmla="*/ 431800 w 592138"/>
                    <a:gd name="connsiteY18" fmla="*/ 63500 h 263525"/>
                    <a:gd name="connsiteX19" fmla="*/ 414338 w 592138"/>
                    <a:gd name="connsiteY19" fmla="*/ 44450 h 263525"/>
                    <a:gd name="connsiteX20" fmla="*/ 381000 w 592138"/>
                    <a:gd name="connsiteY20" fmla="*/ 49212 h 263525"/>
                    <a:gd name="connsiteX21" fmla="*/ 346075 w 592138"/>
                    <a:gd name="connsiteY21" fmla="*/ 20637 h 263525"/>
                    <a:gd name="connsiteX22" fmla="*/ 312738 w 592138"/>
                    <a:gd name="connsiteY22" fmla="*/ 30162 h 263525"/>
                    <a:gd name="connsiteX23" fmla="*/ 288925 w 592138"/>
                    <a:gd name="connsiteY23" fmla="*/ 15875 h 263525"/>
                    <a:gd name="connsiteX24" fmla="*/ 254000 w 592138"/>
                    <a:gd name="connsiteY24" fmla="*/ 1587 h 263525"/>
                    <a:gd name="connsiteX25" fmla="*/ 207963 w 592138"/>
                    <a:gd name="connsiteY25" fmla="*/ 26987 h 263525"/>
                    <a:gd name="connsiteX26" fmla="*/ 150813 w 592138"/>
                    <a:gd name="connsiteY26" fmla="*/ 0 h 263525"/>
                    <a:gd name="connsiteX27" fmla="*/ 71438 w 592138"/>
                    <a:gd name="connsiteY27" fmla="*/ 88900 h 263525"/>
                    <a:gd name="connsiteX28" fmla="*/ 0 w 592138"/>
                    <a:gd name="connsiteY28" fmla="*/ 128587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92138" h="263525">
                      <a:moveTo>
                        <a:pt x="0" y="128587"/>
                      </a:moveTo>
                      <a:lnTo>
                        <a:pt x="47625" y="190500"/>
                      </a:lnTo>
                      <a:lnTo>
                        <a:pt x="73025" y="228600"/>
                      </a:lnTo>
                      <a:lnTo>
                        <a:pt x="125413" y="228600"/>
                      </a:lnTo>
                      <a:lnTo>
                        <a:pt x="177800" y="263525"/>
                      </a:lnTo>
                      <a:lnTo>
                        <a:pt x="254000" y="241300"/>
                      </a:lnTo>
                      <a:lnTo>
                        <a:pt x="279400" y="196850"/>
                      </a:lnTo>
                      <a:lnTo>
                        <a:pt x="312738" y="187325"/>
                      </a:lnTo>
                      <a:lnTo>
                        <a:pt x="373063" y="225425"/>
                      </a:lnTo>
                      <a:lnTo>
                        <a:pt x="422275" y="228600"/>
                      </a:lnTo>
                      <a:lnTo>
                        <a:pt x="441325" y="195262"/>
                      </a:lnTo>
                      <a:lnTo>
                        <a:pt x="438150" y="157162"/>
                      </a:lnTo>
                      <a:lnTo>
                        <a:pt x="509588" y="150812"/>
                      </a:lnTo>
                      <a:lnTo>
                        <a:pt x="588963" y="80962"/>
                      </a:lnTo>
                      <a:lnTo>
                        <a:pt x="592138" y="26987"/>
                      </a:lnTo>
                      <a:lnTo>
                        <a:pt x="560388" y="17462"/>
                      </a:lnTo>
                      <a:lnTo>
                        <a:pt x="517525" y="58737"/>
                      </a:lnTo>
                      <a:lnTo>
                        <a:pt x="487363" y="63500"/>
                      </a:lnTo>
                      <a:lnTo>
                        <a:pt x="431800" y="63500"/>
                      </a:lnTo>
                      <a:lnTo>
                        <a:pt x="414338" y="44450"/>
                      </a:lnTo>
                      <a:lnTo>
                        <a:pt x="381000" y="49212"/>
                      </a:lnTo>
                      <a:lnTo>
                        <a:pt x="346075" y="20637"/>
                      </a:lnTo>
                      <a:lnTo>
                        <a:pt x="312738" y="30162"/>
                      </a:lnTo>
                      <a:lnTo>
                        <a:pt x="288925" y="15875"/>
                      </a:lnTo>
                      <a:lnTo>
                        <a:pt x="254000" y="1587"/>
                      </a:lnTo>
                      <a:lnTo>
                        <a:pt x="207963" y="26987"/>
                      </a:lnTo>
                      <a:lnTo>
                        <a:pt x="150813" y="0"/>
                      </a:lnTo>
                      <a:lnTo>
                        <a:pt x="71438" y="88900"/>
                      </a:lnTo>
                      <a:lnTo>
                        <a:pt x="0" y="12858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tx1"/>
                      </a:solidFill>
                    </a:rPr>
                    <a:t>     Duhok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592C115-DD74-2F24-D9EB-B1E55A690EAE}"/>
                  </a:ext>
                </a:extLst>
              </p:cNvPr>
              <p:cNvSpPr txBox="1"/>
              <p:nvPr/>
            </p:nvSpPr>
            <p:spPr>
              <a:xfrm>
                <a:off x="5311311" y="3373128"/>
                <a:ext cx="590551" cy="200024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 lIns="0" tIns="0" rIns="36000" bIns="0" rtlCol="0" anchor="ctr" anchorCtr="0">
                <a:noAutofit/>
              </a:bodyPr>
              <a:lstStyle/>
              <a:p>
                <a:pPr algn="r"/>
                <a:r>
                  <a:rPr lang="en-US" sz="800">
                    <a:cs typeface="Arial" pitchFamily="34" charset="0"/>
                  </a:rPr>
                  <a:t>Baghdad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60D8056-6451-5E3A-A8B9-08EDEE5C61D4}"/>
                  </a:ext>
                </a:extLst>
              </p:cNvPr>
              <p:cNvCxnSpPr>
                <a:stCxn id="42" idx="3"/>
                <a:endCxn id="44" idx="2"/>
              </p:cNvCxnSpPr>
              <p:nvPr/>
            </p:nvCxnSpPr>
            <p:spPr>
              <a:xfrm>
                <a:off x="5901862" y="3473140"/>
                <a:ext cx="111481" cy="40475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BAC1090-1D9D-DC35-2798-422B678B1BCC}"/>
                  </a:ext>
                </a:extLst>
              </p:cNvPr>
              <p:cNvSpPr/>
              <p:nvPr/>
            </p:nvSpPr>
            <p:spPr>
              <a:xfrm>
                <a:off x="6013343" y="3490755"/>
                <a:ext cx="45719" cy="45719"/>
              </a:xfrm>
              <a:prstGeom prst="ellipse">
                <a:avLst/>
              </a:prstGeom>
              <a:solidFill>
                <a:schemeClr val="accent4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err="1"/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C57464A-E8A4-64FB-35DE-70779E4176F4}"/>
                </a:ext>
              </a:extLst>
            </p:cNvPr>
            <p:cNvSpPr/>
            <p:nvPr/>
          </p:nvSpPr>
          <p:spPr>
            <a:xfrm>
              <a:off x="2668392" y="2604901"/>
              <a:ext cx="178755" cy="178755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err="1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B6EF5D-658F-E67E-8A22-E4640935058A}"/>
                </a:ext>
              </a:extLst>
            </p:cNvPr>
            <p:cNvSpPr/>
            <p:nvPr/>
          </p:nvSpPr>
          <p:spPr>
            <a:xfrm>
              <a:off x="4795475" y="5348483"/>
              <a:ext cx="178755" cy="178755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err="1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60D212F-6E1C-DE8B-4E6E-A708EFD7D408}"/>
                </a:ext>
              </a:extLst>
            </p:cNvPr>
            <p:cNvSpPr/>
            <p:nvPr/>
          </p:nvSpPr>
          <p:spPr>
            <a:xfrm>
              <a:off x="3768633" y="3719937"/>
              <a:ext cx="178755" cy="178755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err="1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D73745-9FDC-07FC-4215-911E7EBC6963}"/>
                </a:ext>
              </a:extLst>
            </p:cNvPr>
            <p:cNvSpPr/>
            <p:nvPr/>
          </p:nvSpPr>
          <p:spPr>
            <a:xfrm>
              <a:off x="3990047" y="4136109"/>
              <a:ext cx="178755" cy="178755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err="1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5E5ECF9-A22B-F1FD-ED8E-C04DCCCB81AF}"/>
                </a:ext>
              </a:extLst>
            </p:cNvPr>
            <p:cNvSpPr/>
            <p:nvPr/>
          </p:nvSpPr>
          <p:spPr>
            <a:xfrm>
              <a:off x="4536104" y="4894721"/>
              <a:ext cx="178755" cy="178755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err="1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6F4DDB-D8EE-E678-53AD-B7973093D88D}"/>
                </a:ext>
              </a:extLst>
            </p:cNvPr>
            <p:cNvSpPr/>
            <p:nvPr/>
          </p:nvSpPr>
          <p:spPr>
            <a:xfrm>
              <a:off x="4536104" y="4536003"/>
              <a:ext cx="178755" cy="178755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err="1"/>
            </a:p>
          </p:txBody>
        </p:sp>
        <p:sp>
          <p:nvSpPr>
            <p:cNvPr id="26" name="Line Callout 2 (Accent Bar) 19">
              <a:extLst>
                <a:ext uri="{FF2B5EF4-FFF2-40B4-BE49-F238E27FC236}">
                  <a16:creationId xmlns:a16="http://schemas.microsoft.com/office/drawing/2014/main" id="{28F9E2E7-8EE3-607E-30BA-D8DAA1B8D461}"/>
                </a:ext>
              </a:extLst>
            </p:cNvPr>
            <p:cNvSpPr/>
            <p:nvPr/>
          </p:nvSpPr>
          <p:spPr>
            <a:xfrm>
              <a:off x="4084095" y="2184928"/>
              <a:ext cx="1970527" cy="444983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80643"/>
                <a:gd name="adj6" fmla="val -57974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00" b="1" dirty="0">
                  <a:solidFill>
                    <a:schemeClr val="tx1"/>
                  </a:solidFill>
                </a:rPr>
                <a:t>Rabia'a-Musel (Turkey)</a:t>
              </a:r>
              <a:br>
                <a:rPr lang="en-US" sz="1000" b="1" dirty="0">
                  <a:solidFill>
                    <a:schemeClr val="tx1"/>
                  </a:solidFill>
                </a:rPr>
              </a:b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7" name="Line Callout 2 (Accent Bar) 62">
              <a:extLst>
                <a:ext uri="{FF2B5EF4-FFF2-40B4-BE49-F238E27FC236}">
                  <a16:creationId xmlns:a16="http://schemas.microsoft.com/office/drawing/2014/main" id="{AE0845A9-39F2-097B-600B-FF3DA99B291D}"/>
                </a:ext>
              </a:extLst>
            </p:cNvPr>
            <p:cNvSpPr/>
            <p:nvPr/>
          </p:nvSpPr>
          <p:spPr>
            <a:xfrm flipH="1">
              <a:off x="208907" y="3561802"/>
              <a:ext cx="1141365" cy="480144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9394"/>
                <a:gd name="adj6" fmla="val -22788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sz="1000" b="1" dirty="0" err="1">
                  <a:solidFill>
                    <a:schemeClr val="accent6"/>
                  </a:solidFill>
                </a:rPr>
                <a:t>Trabeel</a:t>
              </a:r>
              <a:r>
                <a:rPr lang="en-US" sz="1000" b="1">
                  <a:solidFill>
                    <a:schemeClr val="accent6"/>
                  </a:solidFill>
                </a:rPr>
                <a:t> (Jordan)</a:t>
              </a:r>
              <a:br>
                <a:rPr lang="en-US" sz="1000" b="1">
                  <a:solidFill>
                    <a:schemeClr val="accent6"/>
                  </a:solidFill>
                </a:rPr>
              </a:br>
              <a:r>
                <a:rPr lang="en-US" sz="1000">
                  <a:solidFill>
                    <a:schemeClr val="accent6"/>
                  </a:solidFill>
                </a:rPr>
                <a:t>Operational in </a:t>
              </a:r>
              <a:br>
                <a:rPr lang="en-US" sz="1000">
                  <a:solidFill>
                    <a:schemeClr val="accent6"/>
                  </a:solidFill>
                </a:rPr>
              </a:br>
              <a:r>
                <a:rPr lang="en-US" sz="1000">
                  <a:solidFill>
                    <a:schemeClr val="accent6"/>
                  </a:solidFill>
                </a:rPr>
                <a:t>mid-2019</a:t>
              </a:r>
              <a:endParaRPr lang="en-US" sz="1100">
                <a:solidFill>
                  <a:schemeClr val="accent6"/>
                </a:solidFill>
              </a:endParaRPr>
            </a:p>
          </p:txBody>
        </p:sp>
        <p:sp>
          <p:nvSpPr>
            <p:cNvPr id="28" name="Line Callout 2 (Accent Bar) 65">
              <a:extLst>
                <a:ext uri="{FF2B5EF4-FFF2-40B4-BE49-F238E27FC236}">
                  <a16:creationId xmlns:a16="http://schemas.microsoft.com/office/drawing/2014/main" id="{0739D830-9365-21A7-580F-A7ABDAF54E3F}"/>
                </a:ext>
              </a:extLst>
            </p:cNvPr>
            <p:cNvSpPr/>
            <p:nvPr/>
          </p:nvSpPr>
          <p:spPr>
            <a:xfrm flipH="1">
              <a:off x="207884" y="2837994"/>
              <a:ext cx="1841406" cy="551599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48045"/>
                <a:gd name="adj6" fmla="val -68624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sz="1000" b="1" dirty="0">
                  <a:solidFill>
                    <a:schemeClr val="tx1"/>
                  </a:solidFill>
                </a:rPr>
                <a:t>Altun Kubri (KRG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9" name="Line Callout 2 (Accent Bar) 68">
              <a:extLst>
                <a:ext uri="{FF2B5EF4-FFF2-40B4-BE49-F238E27FC236}">
                  <a16:creationId xmlns:a16="http://schemas.microsoft.com/office/drawing/2014/main" id="{D25C8445-BB63-E458-707D-ACD60F91E221}"/>
                </a:ext>
              </a:extLst>
            </p:cNvPr>
            <p:cNvSpPr/>
            <p:nvPr/>
          </p:nvSpPr>
          <p:spPr>
            <a:xfrm>
              <a:off x="4666060" y="3235174"/>
              <a:ext cx="1970527" cy="444983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2125"/>
                <a:gd name="adj6" fmla="val -2736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00" b="1" dirty="0">
                  <a:solidFill>
                    <a:schemeClr val="tx1"/>
                  </a:solidFill>
                </a:rPr>
                <a:t>Bashmakh  (Iran)</a:t>
              </a:r>
              <a:br>
                <a:rPr lang="en-US" sz="1000" b="1" dirty="0">
                  <a:solidFill>
                    <a:schemeClr val="tx1"/>
                  </a:solidFill>
                </a:rPr>
              </a:b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0" name="Line Callout 2 (Accent Bar) 69">
              <a:extLst>
                <a:ext uri="{FF2B5EF4-FFF2-40B4-BE49-F238E27FC236}">
                  <a16:creationId xmlns:a16="http://schemas.microsoft.com/office/drawing/2014/main" id="{7830EE5A-4DD9-0133-A294-47CC38807277}"/>
                </a:ext>
              </a:extLst>
            </p:cNvPr>
            <p:cNvSpPr/>
            <p:nvPr/>
          </p:nvSpPr>
          <p:spPr>
            <a:xfrm>
              <a:off x="4603058" y="2719355"/>
              <a:ext cx="1970527" cy="444983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2135"/>
                <a:gd name="adj6" fmla="val -45406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00" b="1" dirty="0">
                  <a:solidFill>
                    <a:schemeClr val="tx1"/>
                  </a:solidFill>
                </a:rPr>
                <a:t>Haj Omran  (Iran)</a:t>
              </a:r>
              <a:br>
                <a:rPr lang="en-US" sz="1000" b="1" dirty="0">
                  <a:solidFill>
                    <a:schemeClr val="tx1"/>
                  </a:solidFill>
                </a:rPr>
              </a:b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194639C-FC05-AF6F-27A5-E323EBB15932}"/>
                </a:ext>
              </a:extLst>
            </p:cNvPr>
            <p:cNvSpPr/>
            <p:nvPr/>
          </p:nvSpPr>
          <p:spPr>
            <a:xfrm>
              <a:off x="2815844" y="2487369"/>
              <a:ext cx="178755" cy="178755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A2998A1-B4C7-7BD1-A9A7-0C0A88CB1ACD}"/>
                </a:ext>
              </a:extLst>
            </p:cNvPr>
            <p:cNvSpPr/>
            <p:nvPr/>
          </p:nvSpPr>
          <p:spPr>
            <a:xfrm>
              <a:off x="2193539" y="4657943"/>
              <a:ext cx="178755" cy="178755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085019F-A047-C5AF-DE7F-3E435419AF6F}"/>
                </a:ext>
              </a:extLst>
            </p:cNvPr>
            <p:cNvSpPr/>
            <p:nvPr/>
          </p:nvSpPr>
          <p:spPr>
            <a:xfrm>
              <a:off x="1536010" y="4046731"/>
              <a:ext cx="178755" cy="17875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AC43109-161C-DD52-023E-51CA323528BB}"/>
                </a:ext>
              </a:extLst>
            </p:cNvPr>
            <p:cNvSpPr/>
            <p:nvPr/>
          </p:nvSpPr>
          <p:spPr>
            <a:xfrm>
              <a:off x="4008127" y="3128704"/>
              <a:ext cx="178755" cy="178755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7BC3F22-7D95-DC59-A3BB-1583E1A699F0}"/>
                </a:ext>
              </a:extLst>
            </p:cNvPr>
            <p:cNvSpPr/>
            <p:nvPr/>
          </p:nvSpPr>
          <p:spPr>
            <a:xfrm>
              <a:off x="3586322" y="2706049"/>
              <a:ext cx="178755" cy="178755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Line Callout 2 (Accent Bar) 71">
              <a:extLst>
                <a:ext uri="{FF2B5EF4-FFF2-40B4-BE49-F238E27FC236}">
                  <a16:creationId xmlns:a16="http://schemas.microsoft.com/office/drawing/2014/main" id="{C7AD8E99-7831-99AA-6405-2AA18F85AB30}"/>
                </a:ext>
              </a:extLst>
            </p:cNvPr>
            <p:cNvSpPr/>
            <p:nvPr/>
          </p:nvSpPr>
          <p:spPr>
            <a:xfrm flipH="1">
              <a:off x="2087138" y="5796974"/>
              <a:ext cx="1509226" cy="423816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81052"/>
                <a:gd name="adj6" fmla="val -64291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sz="1000" b="1" dirty="0">
                  <a:solidFill>
                    <a:schemeClr val="tx1"/>
                  </a:solidFill>
                </a:rPr>
                <a:t>Umm Qasr (Kuwait) </a:t>
              </a:r>
              <a:r>
                <a:rPr lang="en-US" sz="1000" dirty="0">
                  <a:solidFill>
                    <a:schemeClr val="tx1"/>
                  </a:solidFill>
                </a:rPr>
                <a:t>: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7" name="Line Callout 2 (Accent Bar) 73">
              <a:extLst>
                <a:ext uri="{FF2B5EF4-FFF2-40B4-BE49-F238E27FC236}">
                  <a16:creationId xmlns:a16="http://schemas.microsoft.com/office/drawing/2014/main" id="{F3CF724D-7D0D-E3E2-0D8C-020C96FAF64B}"/>
                </a:ext>
              </a:extLst>
            </p:cNvPr>
            <p:cNvSpPr/>
            <p:nvPr/>
          </p:nvSpPr>
          <p:spPr>
            <a:xfrm flipH="1">
              <a:off x="1261829" y="5252072"/>
              <a:ext cx="1509226" cy="423816"/>
            </a:xfrm>
            <a:prstGeom prst="accentCallout2">
              <a:avLst>
                <a:gd name="adj1" fmla="val 18750"/>
                <a:gd name="adj2" fmla="val -8333"/>
                <a:gd name="adj3" fmla="val 71434"/>
                <a:gd name="adj4" fmla="val -24417"/>
                <a:gd name="adj5" fmla="val 50798"/>
                <a:gd name="adj6" fmla="val -103841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sz="1000" b="1" dirty="0">
                  <a:solidFill>
                    <a:schemeClr val="tx1"/>
                  </a:solidFill>
                </a:rPr>
                <a:t>Sawfan (Kuwait)</a:t>
              </a:r>
              <a:br>
                <a:rPr lang="en-US" sz="1000" b="1" dirty="0">
                  <a:solidFill>
                    <a:schemeClr val="tx1"/>
                  </a:solidFill>
                </a:rPr>
              </a:b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4CE44F5-7ADF-37F6-4018-E423A2087553}"/>
                </a:ext>
              </a:extLst>
            </p:cNvPr>
            <p:cNvSpPr/>
            <p:nvPr/>
          </p:nvSpPr>
          <p:spPr>
            <a:xfrm>
              <a:off x="4498009" y="5330309"/>
              <a:ext cx="178755" cy="178755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3CCA708-B8CE-99FF-667F-823B76F1E969}"/>
                </a:ext>
              </a:extLst>
            </p:cNvPr>
            <p:cNvSpPr/>
            <p:nvPr/>
          </p:nvSpPr>
          <p:spPr>
            <a:xfrm>
              <a:off x="4294612" y="5335605"/>
              <a:ext cx="178755" cy="178755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F6E0DC0-8748-C112-0043-FC79AC9866CA}"/>
                </a:ext>
              </a:extLst>
            </p:cNvPr>
            <p:cNvSpPr/>
            <p:nvPr/>
          </p:nvSpPr>
          <p:spPr>
            <a:xfrm>
              <a:off x="3244593" y="3032660"/>
              <a:ext cx="178755" cy="178755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13488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658305" y="0"/>
            <a:ext cx="8633460" cy="6897139"/>
            <a:chOff x="1492023" y="-18800"/>
            <a:chExt cx="9216557" cy="69124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023" y="-18800"/>
              <a:ext cx="9216557" cy="6912418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4782474" y="3429001"/>
              <a:ext cx="1255729" cy="310219"/>
              <a:chOff x="3258474" y="3429000"/>
              <a:chExt cx="1255729" cy="310219"/>
            </a:xfrm>
          </p:grpSpPr>
          <p:sp>
            <p:nvSpPr>
              <p:cNvPr id="11" name="Rounded Rectangular Callout 10"/>
              <p:cNvSpPr/>
              <p:nvPr/>
            </p:nvSpPr>
            <p:spPr>
              <a:xfrm>
                <a:off x="3258474" y="3429000"/>
                <a:ext cx="1161126" cy="307777"/>
              </a:xfrm>
              <a:prstGeom prst="wedgeRoundRectCallout">
                <a:avLst>
                  <a:gd name="adj1" fmla="val -54847"/>
                  <a:gd name="adj2" fmla="val 92976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258474" y="3429000"/>
                <a:ext cx="1255729" cy="31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16+ Cable Sys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030374" y="3886200"/>
              <a:ext cx="1161126" cy="312242"/>
              <a:chOff x="5506374" y="3886200"/>
              <a:chExt cx="1161126" cy="312242"/>
            </a:xfrm>
          </p:grpSpPr>
          <p:sp>
            <p:nvSpPr>
              <p:cNvPr id="13" name="Rounded Rectangular Callout 12"/>
              <p:cNvSpPr/>
              <p:nvPr/>
            </p:nvSpPr>
            <p:spPr>
              <a:xfrm>
                <a:off x="5506374" y="3890665"/>
                <a:ext cx="1161126" cy="307777"/>
              </a:xfrm>
              <a:prstGeom prst="wedgeRoundRectCallout">
                <a:avLst>
                  <a:gd name="adj1" fmla="val 75155"/>
                  <a:gd name="adj2" fmla="val -156964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655941" y="3886200"/>
                <a:ext cx="1003146" cy="31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Oman 14+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808132" y="3415605"/>
              <a:ext cx="1161126" cy="312242"/>
              <a:chOff x="5284132" y="3415605"/>
              <a:chExt cx="1161126" cy="312242"/>
            </a:xfrm>
          </p:grpSpPr>
          <p:sp>
            <p:nvSpPr>
              <p:cNvPr id="15" name="Rounded Rectangular Callout 14"/>
              <p:cNvSpPr/>
              <p:nvPr/>
            </p:nvSpPr>
            <p:spPr>
              <a:xfrm>
                <a:off x="5284132" y="3420070"/>
                <a:ext cx="1161126" cy="307777"/>
              </a:xfrm>
              <a:prstGeom prst="wedgeRoundRectCallout">
                <a:avLst>
                  <a:gd name="adj1" fmla="val 75155"/>
                  <a:gd name="adj2" fmla="val -156964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433699" y="3415605"/>
                <a:ext cx="897937" cy="31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UAE  20+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859982" y="3124200"/>
              <a:ext cx="827861" cy="330200"/>
              <a:chOff x="4335981" y="3124200"/>
              <a:chExt cx="827861" cy="330200"/>
            </a:xfrm>
          </p:grpSpPr>
          <p:sp>
            <p:nvSpPr>
              <p:cNvPr id="17" name="Rounded Rectangular Callout 16"/>
              <p:cNvSpPr/>
              <p:nvPr/>
            </p:nvSpPr>
            <p:spPr>
              <a:xfrm>
                <a:off x="4335981" y="3151088"/>
                <a:ext cx="827861" cy="303312"/>
              </a:xfrm>
              <a:prstGeom prst="wedgeRoundRectCallout">
                <a:avLst>
                  <a:gd name="adj1" fmla="val 97947"/>
                  <a:gd name="adj2" fmla="val -42118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446989" y="3124200"/>
                <a:ext cx="597576" cy="31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/>
                  <a:t>Qtr</a:t>
                </a:r>
                <a:r>
                  <a:rPr lang="en-US" sz="1400" dirty="0"/>
                  <a:t> 6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731777" y="2637879"/>
              <a:ext cx="827861" cy="330200"/>
              <a:chOff x="4207776" y="2637879"/>
              <a:chExt cx="827861" cy="330200"/>
            </a:xfrm>
          </p:grpSpPr>
          <p:sp>
            <p:nvSpPr>
              <p:cNvPr id="19" name="Rounded Rectangular Callout 18"/>
              <p:cNvSpPr/>
              <p:nvPr/>
            </p:nvSpPr>
            <p:spPr>
              <a:xfrm>
                <a:off x="4207776" y="2664767"/>
                <a:ext cx="827861" cy="303312"/>
              </a:xfrm>
              <a:prstGeom prst="wedgeRoundRectCallout">
                <a:avLst>
                  <a:gd name="adj1" fmla="val 101453"/>
                  <a:gd name="adj2" fmla="val 20090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18784" y="2637879"/>
                <a:ext cx="5950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Bah 4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212283" y="2073357"/>
              <a:ext cx="827861" cy="330200"/>
              <a:chOff x="3688282" y="2073357"/>
              <a:chExt cx="827861" cy="330200"/>
            </a:xfrm>
          </p:grpSpPr>
          <p:sp>
            <p:nvSpPr>
              <p:cNvPr id="21" name="Rounded Rectangular Callout 20"/>
              <p:cNvSpPr/>
              <p:nvPr/>
            </p:nvSpPr>
            <p:spPr>
              <a:xfrm>
                <a:off x="3688282" y="2100245"/>
                <a:ext cx="827861" cy="303312"/>
              </a:xfrm>
              <a:prstGeom prst="wedgeRoundRectCallout">
                <a:avLst>
                  <a:gd name="adj1" fmla="val 97947"/>
                  <a:gd name="adj2" fmla="val -42118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799290" y="2073357"/>
                <a:ext cx="630090" cy="31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/>
                  <a:t>Kwt</a:t>
                </a:r>
                <a:r>
                  <a:rPr lang="en-US" sz="1400" dirty="0"/>
                  <a:t> 3</a:t>
                </a:r>
              </a:p>
            </p:txBody>
          </p:sp>
        </p:grp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Iraq/Kuwait Transit Hub - Jan.24.2017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6884524" y="1658597"/>
            <a:ext cx="943911" cy="264168"/>
          </a:xfrm>
          <a:prstGeom prst="wedgeRoundRectCallout">
            <a:avLst>
              <a:gd name="adj1" fmla="val 116525"/>
              <a:gd name="adj2" fmla="val 8590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957698" y="1636792"/>
            <a:ext cx="600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Iraq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432B-EEC6-458C-B224-BE79C231F26C}" type="slidenum">
              <a:rPr lang="en-US" smtClean="0"/>
              <a:t>8</a:t>
            </a:fld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F6E3E026-C066-73F9-B6C3-C92198B3A8C5}"/>
              </a:ext>
            </a:extLst>
          </p:cNvPr>
          <p:cNvSpPr/>
          <p:nvPr/>
        </p:nvSpPr>
        <p:spPr>
          <a:xfrm>
            <a:off x="3658305" y="293610"/>
            <a:ext cx="1843938" cy="690733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 (Headings)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-27334" y="961837"/>
            <a:ext cx="4026259" cy="13038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400" b="1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Number  of Cable Landings at each GCC Country</a:t>
            </a:r>
          </a:p>
          <a:p>
            <a:pPr algn="ctr">
              <a:defRPr/>
            </a:pPr>
            <a:endParaRPr lang="en-US" sz="2400" b="1" kern="0" dirty="0">
              <a:solidFill>
                <a:schemeClr val="accent1">
                  <a:lumMod val="75000"/>
                </a:schemeClr>
              </a:solidFill>
              <a:latin typeface="Avenir Next LT Pro (Headings)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84CB7B-E942-C8E1-6AAD-C521775C1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47690" y="1709598"/>
            <a:ext cx="3851235" cy="229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7C5663-A912-FCC7-4BDA-CCACE3A70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06" y="2329477"/>
            <a:ext cx="2447925" cy="3752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686BEB-C9B5-84D5-31B8-459B9D41A5A7}"/>
              </a:ext>
            </a:extLst>
          </p:cNvPr>
          <p:cNvSpPr txBox="1"/>
          <p:nvPr/>
        </p:nvSpPr>
        <p:spPr>
          <a:xfrm>
            <a:off x="990094" y="6146122"/>
            <a:ext cx="235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By Q3/Q4 2027 Iraq 6+</a:t>
            </a:r>
          </a:p>
        </p:txBody>
      </p:sp>
    </p:spTree>
    <p:extLst>
      <p:ext uri="{BB962C8B-B14F-4D97-AF65-F5344CB8AC3E}">
        <p14:creationId xmlns:p14="http://schemas.microsoft.com/office/powerpoint/2010/main" val="74918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2"/>
          <p:cNvSpPr/>
          <p:nvPr/>
        </p:nvSpPr>
        <p:spPr>
          <a:xfrm>
            <a:off x="723015" y="3614466"/>
            <a:ext cx="4459698" cy="3243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9"/>
          <p:cNvSpPr/>
          <p:nvPr/>
        </p:nvSpPr>
        <p:spPr>
          <a:xfrm>
            <a:off x="7127358" y="370932"/>
            <a:ext cx="4459698" cy="3243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396344" y="2775359"/>
            <a:ext cx="231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GBI marine Project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015" y="178454"/>
            <a:ext cx="5660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ITPC Infrastructures SUBMARINE CABLES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D78D77-179C-B7C9-73B2-B3905F0D0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76668" y="593951"/>
            <a:ext cx="5306268" cy="316198"/>
          </a:xfrm>
          <a:prstGeom prst="rect">
            <a:avLst/>
          </a:prstGeom>
        </p:spPr>
      </p:pic>
      <p:sp>
        <p:nvSpPr>
          <p:cNvPr id="12" name="AutoShape 3">
            <a:extLst>
              <a:ext uri="{FF2B5EF4-FFF2-40B4-BE49-F238E27FC236}">
                <a16:creationId xmlns:a16="http://schemas.microsoft.com/office/drawing/2014/main" id="{EB7771F2-0FE9-11C8-FDD9-09D4DCB46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660" y="2447778"/>
            <a:ext cx="4459698" cy="1145473"/>
          </a:xfrm>
          <a:prstGeom prst="homePlate">
            <a:avLst>
              <a:gd name="adj" fmla="val 15519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lIns="90000" tIns="90000" rIns="90000" bIns="90000" anchor="ctr"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chemeClr val="bg1"/>
                </a:solidFill>
                <a:latin typeface="Avenir Next LT Pro (Headings)"/>
              </a:rPr>
              <a:t>Falcon Cable System:</a:t>
            </a:r>
            <a:r>
              <a:rPr lang="en-GB" dirty="0">
                <a:solidFill>
                  <a:schemeClr val="bg1"/>
                </a:solidFill>
                <a:latin typeface="Avenir Next LT Pro (Headings)"/>
              </a:rPr>
              <a:t> One of the older cables providing connectivity in the region.</a:t>
            </a: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80A770D5-EEE6-4336-CB69-602B0716ED8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82713" y="5691312"/>
            <a:ext cx="4655854" cy="1145473"/>
          </a:xfrm>
          <a:prstGeom prst="homePlate">
            <a:avLst>
              <a:gd name="adj" fmla="val 15519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lIns="90000" tIns="90000" rIns="90000" bIns="90000" anchor="ctr"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chemeClr val="bg1"/>
                </a:solidFill>
                <a:latin typeface="Avenir Next LT Pro (Headings)"/>
              </a:rPr>
              <a:t>GBI (Gulf Bridge International):</a:t>
            </a:r>
            <a:r>
              <a:rPr lang="en-GB" dirty="0">
                <a:solidFill>
                  <a:schemeClr val="bg1"/>
                </a:solidFill>
                <a:latin typeface="Avenir Next LT Pro (Headings)"/>
              </a:rPr>
              <a:t> Links Iraq with the GCC countries and beyond.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75000"/>
                </a:schemeClr>
              </a:solidFill>
              <a:latin typeface="Avenir Next LT Pro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328951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6431</TotalTime>
  <Words>1382</Words>
  <Application>Microsoft Macintosh PowerPoint</Application>
  <PresentationFormat>Widescreen</PresentationFormat>
  <Paragraphs>189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Avenir Next LT Pro (Headings)</vt:lpstr>
      <vt:lpstr>Calibri</vt:lpstr>
      <vt:lpstr>Calibri Light</vt:lpstr>
      <vt:lpstr>Wingdings</vt:lpstr>
      <vt:lpstr>Office Theme</vt:lpstr>
      <vt:lpstr>Iraq Roles in Global Transit and Submarine Cable Networks</vt:lpstr>
      <vt:lpstr>PowerPoint Presentation</vt:lpstr>
      <vt:lpstr>EMEA Region is the Key Location between Europe and Asia</vt:lpstr>
      <vt:lpstr>PowerPoint Presentation</vt:lpstr>
      <vt:lpstr>M.E. Submarine cable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60</cp:revision>
  <dcterms:created xsi:type="dcterms:W3CDTF">2024-08-31T12:23:27Z</dcterms:created>
  <dcterms:modified xsi:type="dcterms:W3CDTF">2025-08-30T12:27:08Z</dcterms:modified>
</cp:coreProperties>
</file>